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91"/>
  </p:notesMasterIdLst>
  <p:handoutMasterIdLst>
    <p:handoutMasterId r:id="rId92"/>
  </p:handoutMasterIdLst>
  <p:sldIdLst>
    <p:sldId id="2241" r:id="rId2"/>
    <p:sldId id="2268" r:id="rId3"/>
    <p:sldId id="2869" r:id="rId4"/>
    <p:sldId id="2870" r:id="rId5"/>
    <p:sldId id="2893" r:id="rId6"/>
    <p:sldId id="2897" r:id="rId7"/>
    <p:sldId id="2898" r:id="rId8"/>
    <p:sldId id="2725" r:id="rId9"/>
    <p:sldId id="2728" r:id="rId10"/>
    <p:sldId id="2729" r:id="rId11"/>
    <p:sldId id="2872" r:id="rId12"/>
    <p:sldId id="2873" r:id="rId13"/>
    <p:sldId id="2903" r:id="rId14"/>
    <p:sldId id="2904" r:id="rId15"/>
    <p:sldId id="2878" r:id="rId16"/>
    <p:sldId id="2906" r:id="rId17"/>
    <p:sldId id="2914" r:id="rId18"/>
    <p:sldId id="2905" r:id="rId19"/>
    <p:sldId id="2920" r:id="rId20"/>
    <p:sldId id="2921" r:id="rId21"/>
    <p:sldId id="2922" r:id="rId22"/>
    <p:sldId id="2923" r:id="rId23"/>
    <p:sldId id="2924" r:id="rId24"/>
    <p:sldId id="2899" r:id="rId25"/>
    <p:sldId id="2795" r:id="rId26"/>
    <p:sldId id="2796" r:id="rId27"/>
    <p:sldId id="2901" r:id="rId28"/>
    <p:sldId id="2900" r:id="rId29"/>
    <p:sldId id="2800" r:id="rId30"/>
    <p:sldId id="2855" r:id="rId31"/>
    <p:sldId id="2804" r:id="rId32"/>
    <p:sldId id="2805" r:id="rId33"/>
    <p:sldId id="2806" r:id="rId34"/>
    <p:sldId id="2807" r:id="rId35"/>
    <p:sldId id="2808" r:id="rId36"/>
    <p:sldId id="2809" r:id="rId37"/>
    <p:sldId id="2813" r:id="rId38"/>
    <p:sldId id="2814" r:id="rId39"/>
    <p:sldId id="2810" r:id="rId40"/>
    <p:sldId id="2815" r:id="rId41"/>
    <p:sldId id="2816" r:id="rId42"/>
    <p:sldId id="2882" r:id="rId43"/>
    <p:sldId id="2883" r:id="rId44"/>
    <p:sldId id="2886" r:id="rId45"/>
    <p:sldId id="2880" r:id="rId46"/>
    <p:sldId id="2818" r:id="rId47"/>
    <p:sldId id="2891" r:id="rId48"/>
    <p:sldId id="2925" r:id="rId49"/>
    <p:sldId id="2820" r:id="rId50"/>
    <p:sldId id="2889" r:id="rId51"/>
    <p:sldId id="2824" r:id="rId52"/>
    <p:sldId id="2825" r:id="rId53"/>
    <p:sldId id="2826" r:id="rId54"/>
    <p:sldId id="2827" r:id="rId55"/>
    <p:sldId id="2828" r:id="rId56"/>
    <p:sldId id="2829" r:id="rId57"/>
    <p:sldId id="2830" r:id="rId58"/>
    <p:sldId id="2831" r:id="rId59"/>
    <p:sldId id="2836" r:id="rId60"/>
    <p:sldId id="2835" r:id="rId61"/>
    <p:sldId id="2834" r:id="rId62"/>
    <p:sldId id="2857" r:id="rId63"/>
    <p:sldId id="2859" r:id="rId64"/>
    <p:sldId id="2858" r:id="rId65"/>
    <p:sldId id="2860" r:id="rId66"/>
    <p:sldId id="2861" r:id="rId67"/>
    <p:sldId id="2862" r:id="rId68"/>
    <p:sldId id="2863" r:id="rId69"/>
    <p:sldId id="2864" r:id="rId70"/>
    <p:sldId id="2832" r:id="rId71"/>
    <p:sldId id="2837" r:id="rId72"/>
    <p:sldId id="2838" r:id="rId73"/>
    <p:sldId id="2839" r:id="rId74"/>
    <p:sldId id="2892" r:id="rId75"/>
    <p:sldId id="2842" r:id="rId76"/>
    <p:sldId id="2844" r:id="rId77"/>
    <p:sldId id="2845" r:id="rId78"/>
    <p:sldId id="2846" r:id="rId79"/>
    <p:sldId id="2847" r:id="rId80"/>
    <p:sldId id="2848" r:id="rId81"/>
    <p:sldId id="2849" r:id="rId82"/>
    <p:sldId id="2850" r:id="rId83"/>
    <p:sldId id="2841" r:id="rId84"/>
    <p:sldId id="2851" r:id="rId85"/>
    <p:sldId id="2865" r:id="rId86"/>
    <p:sldId id="2866" r:id="rId87"/>
    <p:sldId id="2867" r:id="rId88"/>
    <p:sldId id="2852" r:id="rId89"/>
    <p:sldId id="2854" r:id="rId90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BF569D"/>
    <a:srgbClr val="6E45A1"/>
    <a:srgbClr val="CDCCFE"/>
    <a:srgbClr val="FFE6FE"/>
    <a:srgbClr val="FFFC00"/>
    <a:srgbClr val="00CD28"/>
    <a:srgbClr val="CDF8CC"/>
    <a:srgbClr val="F7F9D6"/>
    <a:srgbClr val="32C0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4AD48F-D01E-8F46-82BB-4E1E0CBD1F79}" v="130" dt="2023-09-19T14:12:16.3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1" autoAdjust="0"/>
    <p:restoredTop sz="85612" autoAdjust="0"/>
  </p:normalViewPr>
  <p:slideViewPr>
    <p:cSldViewPr>
      <p:cViewPr varScale="1">
        <p:scale>
          <a:sx n="102" d="100"/>
          <a:sy n="102" d="100"/>
        </p:scale>
        <p:origin x="176" y="328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microsoft.com/office/2016/11/relationships/changesInfo" Target="changesInfos/changesInfo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presProps" Target="presProps.xml"/><Relationship Id="rId98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星达 魏" userId="ca17b13798aa44f7" providerId="LiveId" clId="{C24AD48F-D01E-8F46-82BB-4E1E0CBD1F79}"/>
    <pc:docChg chg="undo custSel addSld delSld modSld">
      <pc:chgData name="星达 魏" userId="ca17b13798aa44f7" providerId="LiveId" clId="{C24AD48F-D01E-8F46-82BB-4E1E0CBD1F79}" dt="2023-09-19T14:26:08.314" v="856" actId="2696"/>
      <pc:docMkLst>
        <pc:docMk/>
      </pc:docMkLst>
      <pc:sldChg chg="modSp mod">
        <pc:chgData name="星达 魏" userId="ca17b13798aa44f7" providerId="LiveId" clId="{C24AD48F-D01E-8F46-82BB-4E1E0CBD1F79}" dt="2023-09-19T13:13:14.039" v="95" actId="1035"/>
        <pc:sldMkLst>
          <pc:docMk/>
          <pc:sldMk cId="4193600920" sldId="2810"/>
        </pc:sldMkLst>
        <pc:spChg chg="mod">
          <ac:chgData name="星达 魏" userId="ca17b13798aa44f7" providerId="LiveId" clId="{C24AD48F-D01E-8F46-82BB-4E1E0CBD1F79}" dt="2023-09-19T13:12:36.258" v="45" actId="14100"/>
          <ac:spMkLst>
            <pc:docMk/>
            <pc:sldMk cId="4193600920" sldId="2810"/>
            <ac:spMk id="5" creationId="{AAB7A67A-669B-B842-8548-7401A7FBEA03}"/>
          </ac:spMkLst>
        </pc:spChg>
        <pc:spChg chg="mod">
          <ac:chgData name="星达 魏" userId="ca17b13798aa44f7" providerId="LiveId" clId="{C24AD48F-D01E-8F46-82BB-4E1E0CBD1F79}" dt="2023-09-19T13:13:14.039" v="95" actId="1035"/>
          <ac:spMkLst>
            <pc:docMk/>
            <pc:sldMk cId="4193600920" sldId="2810"/>
            <ac:spMk id="6" creationId="{4C33FFF4-4BC9-EC41-9124-1688D61E6ED7}"/>
          </ac:spMkLst>
        </pc:spChg>
        <pc:spChg chg="mod">
          <ac:chgData name="星达 魏" userId="ca17b13798aa44f7" providerId="LiveId" clId="{C24AD48F-D01E-8F46-82BB-4E1E0CBD1F79}" dt="2023-09-19T13:13:14.039" v="95" actId="1035"/>
          <ac:spMkLst>
            <pc:docMk/>
            <pc:sldMk cId="4193600920" sldId="2810"/>
            <ac:spMk id="8" creationId="{63D60A6F-8592-5A47-B795-61787969F07B}"/>
          </ac:spMkLst>
        </pc:spChg>
        <pc:spChg chg="mod">
          <ac:chgData name="星达 魏" userId="ca17b13798aa44f7" providerId="LiveId" clId="{C24AD48F-D01E-8F46-82BB-4E1E0CBD1F79}" dt="2023-09-19T13:13:14.039" v="95" actId="1035"/>
          <ac:spMkLst>
            <pc:docMk/>
            <pc:sldMk cId="4193600920" sldId="2810"/>
            <ac:spMk id="9" creationId="{E8CDEE89-899C-8E41-B3B2-E65E53A5CC8D}"/>
          </ac:spMkLst>
        </pc:spChg>
        <pc:spChg chg="mod">
          <ac:chgData name="星达 魏" userId="ca17b13798aa44f7" providerId="LiveId" clId="{C24AD48F-D01E-8F46-82BB-4E1E0CBD1F79}" dt="2023-09-19T13:13:14.039" v="95" actId="1035"/>
          <ac:spMkLst>
            <pc:docMk/>
            <pc:sldMk cId="4193600920" sldId="2810"/>
            <ac:spMk id="11" creationId="{56A63E43-49C9-9745-9060-4EE72B7C5C6B}"/>
          </ac:spMkLst>
        </pc:spChg>
        <pc:spChg chg="mod">
          <ac:chgData name="星达 魏" userId="ca17b13798aa44f7" providerId="LiveId" clId="{C24AD48F-D01E-8F46-82BB-4E1E0CBD1F79}" dt="2023-09-19T13:13:14.039" v="95" actId="1035"/>
          <ac:spMkLst>
            <pc:docMk/>
            <pc:sldMk cId="4193600920" sldId="2810"/>
            <ac:spMk id="12" creationId="{B1298AA2-7476-804C-8163-8765CE0FE729}"/>
          </ac:spMkLst>
        </pc:spChg>
        <pc:spChg chg="mod">
          <ac:chgData name="星达 魏" userId="ca17b13798aa44f7" providerId="LiveId" clId="{C24AD48F-D01E-8F46-82BB-4E1E0CBD1F79}" dt="2023-09-19T13:13:14.039" v="95" actId="1035"/>
          <ac:spMkLst>
            <pc:docMk/>
            <pc:sldMk cId="4193600920" sldId="2810"/>
            <ac:spMk id="15" creationId="{341C5A46-2FBB-AB4D-B418-DB432DC9A11A}"/>
          </ac:spMkLst>
        </pc:spChg>
        <pc:spChg chg="mod">
          <ac:chgData name="星达 魏" userId="ca17b13798aa44f7" providerId="LiveId" clId="{C24AD48F-D01E-8F46-82BB-4E1E0CBD1F79}" dt="2023-09-19T13:13:14.039" v="95" actId="1035"/>
          <ac:spMkLst>
            <pc:docMk/>
            <pc:sldMk cId="4193600920" sldId="2810"/>
            <ac:spMk id="18" creationId="{B307B045-4F1A-D547-BA1B-F9F6CF28DE87}"/>
          </ac:spMkLst>
        </pc:spChg>
        <pc:spChg chg="mod">
          <ac:chgData name="星达 魏" userId="ca17b13798aa44f7" providerId="LiveId" clId="{C24AD48F-D01E-8F46-82BB-4E1E0CBD1F79}" dt="2023-09-19T13:13:14.039" v="95" actId="1035"/>
          <ac:spMkLst>
            <pc:docMk/>
            <pc:sldMk cId="4193600920" sldId="2810"/>
            <ac:spMk id="19" creationId="{AC46FD68-FCC2-6E47-9C90-EF3B67F48454}"/>
          </ac:spMkLst>
        </pc:spChg>
        <pc:spChg chg="mod">
          <ac:chgData name="星达 魏" userId="ca17b13798aa44f7" providerId="LiveId" clId="{C24AD48F-D01E-8F46-82BB-4E1E0CBD1F79}" dt="2023-09-19T13:13:14.039" v="95" actId="1035"/>
          <ac:spMkLst>
            <pc:docMk/>
            <pc:sldMk cId="4193600920" sldId="2810"/>
            <ac:spMk id="20" creationId="{FE294855-E5BF-A6E3-3D7D-B319E25D067F}"/>
          </ac:spMkLst>
        </pc:spChg>
        <pc:cxnChg chg="mod">
          <ac:chgData name="星达 魏" userId="ca17b13798aa44f7" providerId="LiveId" clId="{C24AD48F-D01E-8F46-82BB-4E1E0CBD1F79}" dt="2023-09-19T13:13:14.039" v="95" actId="1035"/>
          <ac:cxnSpMkLst>
            <pc:docMk/>
            <pc:sldMk cId="4193600920" sldId="2810"/>
            <ac:cxnSpMk id="7" creationId="{A1777B43-C434-EE4C-A71C-1AC1DD8B9C10}"/>
          </ac:cxnSpMkLst>
        </pc:cxnChg>
        <pc:cxnChg chg="mod">
          <ac:chgData name="星达 魏" userId="ca17b13798aa44f7" providerId="LiveId" clId="{C24AD48F-D01E-8F46-82BB-4E1E0CBD1F79}" dt="2023-09-19T13:13:14.039" v="95" actId="1035"/>
          <ac:cxnSpMkLst>
            <pc:docMk/>
            <pc:sldMk cId="4193600920" sldId="2810"/>
            <ac:cxnSpMk id="10" creationId="{99E6A1D1-5ACF-2A41-A3D4-C3EF653C25BC}"/>
          </ac:cxnSpMkLst>
        </pc:cxnChg>
        <pc:cxnChg chg="mod">
          <ac:chgData name="星达 魏" userId="ca17b13798aa44f7" providerId="LiveId" clId="{C24AD48F-D01E-8F46-82BB-4E1E0CBD1F79}" dt="2023-09-19T13:13:14.039" v="95" actId="1035"/>
          <ac:cxnSpMkLst>
            <pc:docMk/>
            <pc:sldMk cId="4193600920" sldId="2810"/>
            <ac:cxnSpMk id="13" creationId="{BB711E96-1CA7-8943-AF18-B5887D7C7E97}"/>
          </ac:cxnSpMkLst>
        </pc:cxnChg>
        <pc:cxnChg chg="mod">
          <ac:chgData name="星达 魏" userId="ca17b13798aa44f7" providerId="LiveId" clId="{C24AD48F-D01E-8F46-82BB-4E1E0CBD1F79}" dt="2023-09-19T13:13:14.039" v="95" actId="1035"/>
          <ac:cxnSpMkLst>
            <pc:docMk/>
            <pc:sldMk cId="4193600920" sldId="2810"/>
            <ac:cxnSpMk id="14" creationId="{88891B05-892C-A948-AB34-93F4B2CE451E}"/>
          </ac:cxnSpMkLst>
        </pc:cxnChg>
        <pc:cxnChg chg="mod">
          <ac:chgData name="星达 魏" userId="ca17b13798aa44f7" providerId="LiveId" clId="{C24AD48F-D01E-8F46-82BB-4E1E0CBD1F79}" dt="2023-09-19T13:13:14.039" v="95" actId="1035"/>
          <ac:cxnSpMkLst>
            <pc:docMk/>
            <pc:sldMk cId="4193600920" sldId="2810"/>
            <ac:cxnSpMk id="16" creationId="{17322F03-A8E3-8A41-B74E-321EE49E1743}"/>
          </ac:cxnSpMkLst>
        </pc:cxnChg>
        <pc:cxnChg chg="mod">
          <ac:chgData name="星达 魏" userId="ca17b13798aa44f7" providerId="LiveId" clId="{C24AD48F-D01E-8F46-82BB-4E1E0CBD1F79}" dt="2023-09-19T13:13:14.039" v="95" actId="1035"/>
          <ac:cxnSpMkLst>
            <pc:docMk/>
            <pc:sldMk cId="4193600920" sldId="2810"/>
            <ac:cxnSpMk id="17" creationId="{967D28E4-BCCE-4649-BB7A-4903318166D6}"/>
          </ac:cxnSpMkLst>
        </pc:cxnChg>
      </pc:sldChg>
      <pc:sldChg chg="modSp">
        <pc:chgData name="星达 魏" userId="ca17b13798aa44f7" providerId="LiveId" clId="{C24AD48F-D01E-8F46-82BB-4E1E0CBD1F79}" dt="2023-09-19T13:15:58.845" v="250" actId="20577"/>
        <pc:sldMkLst>
          <pc:docMk/>
          <pc:sldMk cId="2737744754" sldId="2815"/>
        </pc:sldMkLst>
        <pc:spChg chg="mod">
          <ac:chgData name="星达 魏" userId="ca17b13798aa44f7" providerId="LiveId" clId="{C24AD48F-D01E-8F46-82BB-4E1E0CBD1F79}" dt="2023-09-19T13:15:47.649" v="240" actId="20577"/>
          <ac:spMkLst>
            <pc:docMk/>
            <pc:sldMk cId="2737744754" sldId="2815"/>
            <ac:spMk id="5" creationId="{7E53A3A5-B64D-1140-8679-984948FF2921}"/>
          </ac:spMkLst>
        </pc:spChg>
        <pc:spChg chg="mod">
          <ac:chgData name="星达 魏" userId="ca17b13798aa44f7" providerId="LiveId" clId="{C24AD48F-D01E-8F46-82BB-4E1E0CBD1F79}" dt="2023-09-19T13:15:44.900" v="238" actId="20577"/>
          <ac:spMkLst>
            <pc:docMk/>
            <pc:sldMk cId="2737744754" sldId="2815"/>
            <ac:spMk id="6" creationId="{F391EC04-A3E5-064E-BEAA-9A74288D8EB2}"/>
          </ac:spMkLst>
        </pc:spChg>
        <pc:spChg chg="mod">
          <ac:chgData name="星达 魏" userId="ca17b13798aa44f7" providerId="LiveId" clId="{C24AD48F-D01E-8F46-82BB-4E1E0CBD1F79}" dt="2023-09-19T13:15:51.914" v="244" actId="20577"/>
          <ac:spMkLst>
            <pc:docMk/>
            <pc:sldMk cId="2737744754" sldId="2815"/>
            <ac:spMk id="19" creationId="{E9F88F1C-5352-2641-8A95-1742E7479CE0}"/>
          </ac:spMkLst>
        </pc:spChg>
        <pc:spChg chg="mod">
          <ac:chgData name="星达 魏" userId="ca17b13798aa44f7" providerId="LiveId" clId="{C24AD48F-D01E-8F46-82BB-4E1E0CBD1F79}" dt="2023-09-19T13:15:56.683" v="248" actId="20577"/>
          <ac:spMkLst>
            <pc:docMk/>
            <pc:sldMk cId="2737744754" sldId="2815"/>
            <ac:spMk id="20" creationId="{49D2FCFE-D8BD-0042-AB35-F302E3B626FF}"/>
          </ac:spMkLst>
        </pc:spChg>
        <pc:spChg chg="mod">
          <ac:chgData name="星达 魏" userId="ca17b13798aa44f7" providerId="LiveId" clId="{C24AD48F-D01E-8F46-82BB-4E1E0CBD1F79}" dt="2023-09-19T13:15:54.479" v="246" actId="20577"/>
          <ac:spMkLst>
            <pc:docMk/>
            <pc:sldMk cId="2737744754" sldId="2815"/>
            <ac:spMk id="24" creationId="{FD411D45-EBB1-7345-A827-D1DAC0543511}"/>
          </ac:spMkLst>
        </pc:spChg>
        <pc:spChg chg="mod">
          <ac:chgData name="星达 魏" userId="ca17b13798aa44f7" providerId="LiveId" clId="{C24AD48F-D01E-8F46-82BB-4E1E0CBD1F79}" dt="2023-09-19T13:15:58.845" v="250" actId="20577"/>
          <ac:spMkLst>
            <pc:docMk/>
            <pc:sldMk cId="2737744754" sldId="2815"/>
            <ac:spMk id="25" creationId="{D7CA0A9C-D144-6646-A1EB-765E1B688F74}"/>
          </ac:spMkLst>
        </pc:spChg>
      </pc:sldChg>
      <pc:sldChg chg="modSp">
        <pc:chgData name="星达 魏" userId="ca17b13798aa44f7" providerId="LiveId" clId="{C24AD48F-D01E-8F46-82BB-4E1E0CBD1F79}" dt="2023-09-19T13:16:09.805" v="254" actId="20577"/>
        <pc:sldMkLst>
          <pc:docMk/>
          <pc:sldMk cId="1617932976" sldId="2816"/>
        </pc:sldMkLst>
        <pc:spChg chg="mod">
          <ac:chgData name="星达 魏" userId="ca17b13798aa44f7" providerId="LiveId" clId="{C24AD48F-D01E-8F46-82BB-4E1E0CBD1F79}" dt="2023-09-19T13:16:09.805" v="254" actId="20577"/>
          <ac:spMkLst>
            <pc:docMk/>
            <pc:sldMk cId="1617932976" sldId="2816"/>
            <ac:spMk id="6" creationId="{1EE9A670-8C6D-068D-4DF9-6E52BB556416}"/>
          </ac:spMkLst>
        </pc:spChg>
        <pc:spChg chg="mod">
          <ac:chgData name="星达 魏" userId="ca17b13798aa44f7" providerId="LiveId" clId="{C24AD48F-D01E-8F46-82BB-4E1E0CBD1F79}" dt="2023-09-19T13:16:07.010" v="252" actId="20577"/>
          <ac:spMkLst>
            <pc:docMk/>
            <pc:sldMk cId="1617932976" sldId="2816"/>
            <ac:spMk id="7" creationId="{4EF12B53-9719-CAA0-F52D-D6D93EBC9CD8}"/>
          </ac:spMkLst>
        </pc:spChg>
      </pc:sldChg>
      <pc:sldChg chg="modSp mod">
        <pc:chgData name="星达 魏" userId="ca17b13798aa44f7" providerId="LiveId" clId="{C24AD48F-D01E-8F46-82BB-4E1E0CBD1F79}" dt="2023-09-19T13:15:06.707" v="224" actId="20577"/>
        <pc:sldMkLst>
          <pc:docMk/>
          <pc:sldMk cId="3265349779" sldId="2818"/>
        </pc:sldMkLst>
        <pc:spChg chg="mod">
          <ac:chgData name="星达 魏" userId="ca17b13798aa44f7" providerId="LiveId" clId="{C24AD48F-D01E-8F46-82BB-4E1E0CBD1F79}" dt="2023-09-19T13:15:06.707" v="224" actId="20577"/>
          <ac:spMkLst>
            <pc:docMk/>
            <pc:sldMk cId="3265349779" sldId="2818"/>
            <ac:spMk id="2" creationId="{BA45066E-B2AA-0946-B3CC-582687FDEC85}"/>
          </ac:spMkLst>
        </pc:spChg>
      </pc:sldChg>
      <pc:sldChg chg="modSp mod">
        <pc:chgData name="星达 魏" userId="ca17b13798aa44f7" providerId="LiveId" clId="{C24AD48F-D01E-8F46-82BB-4E1E0CBD1F79}" dt="2023-09-19T13:17:48.951" v="310" actId="20577"/>
        <pc:sldMkLst>
          <pc:docMk/>
          <pc:sldMk cId="3961951872" sldId="2820"/>
        </pc:sldMkLst>
        <pc:spChg chg="mod">
          <ac:chgData name="星达 魏" userId="ca17b13798aa44f7" providerId="LiveId" clId="{C24AD48F-D01E-8F46-82BB-4E1E0CBD1F79}" dt="2023-09-19T13:17:42.653" v="306" actId="20577"/>
          <ac:spMkLst>
            <pc:docMk/>
            <pc:sldMk cId="3961951872" sldId="2820"/>
            <ac:spMk id="5" creationId="{7F49F432-4F97-0741-A79D-BA6E72A58EE2}"/>
          </ac:spMkLst>
        </pc:spChg>
        <pc:spChg chg="mod">
          <ac:chgData name="星达 魏" userId="ca17b13798aa44f7" providerId="LiveId" clId="{C24AD48F-D01E-8F46-82BB-4E1E0CBD1F79}" dt="2023-09-19T13:17:40.244" v="304" actId="20577"/>
          <ac:spMkLst>
            <pc:docMk/>
            <pc:sldMk cId="3961951872" sldId="2820"/>
            <ac:spMk id="6" creationId="{EB2F790C-248B-0241-A5BD-40A5FD1318C2}"/>
          </ac:spMkLst>
        </pc:spChg>
        <pc:spChg chg="mod">
          <ac:chgData name="星达 魏" userId="ca17b13798aa44f7" providerId="LiveId" clId="{C24AD48F-D01E-8F46-82BB-4E1E0CBD1F79}" dt="2023-09-19T13:17:46.717" v="308" actId="20577"/>
          <ac:spMkLst>
            <pc:docMk/>
            <pc:sldMk cId="3961951872" sldId="2820"/>
            <ac:spMk id="17" creationId="{DF444A9E-6695-EF44-B5B1-34AE004BD48A}"/>
          </ac:spMkLst>
        </pc:spChg>
        <pc:spChg chg="mod">
          <ac:chgData name="星达 魏" userId="ca17b13798aa44f7" providerId="LiveId" clId="{C24AD48F-D01E-8F46-82BB-4E1E0CBD1F79}" dt="2023-09-19T13:17:48.951" v="310" actId="20577"/>
          <ac:spMkLst>
            <pc:docMk/>
            <pc:sldMk cId="3961951872" sldId="2820"/>
            <ac:spMk id="21" creationId="{5ED7AE8A-A4CB-5D44-B8E0-DB461338AF25}"/>
          </ac:spMkLst>
        </pc:spChg>
      </pc:sldChg>
      <pc:sldChg chg="modSp mod">
        <pc:chgData name="星达 魏" userId="ca17b13798aa44f7" providerId="LiveId" clId="{C24AD48F-D01E-8F46-82BB-4E1E0CBD1F79}" dt="2023-09-19T14:14:41.519" v="589" actId="20577"/>
        <pc:sldMkLst>
          <pc:docMk/>
          <pc:sldMk cId="2352234239" sldId="2824"/>
        </pc:sldMkLst>
        <pc:spChg chg="mod">
          <ac:chgData name="星达 魏" userId="ca17b13798aa44f7" providerId="LiveId" clId="{C24AD48F-D01E-8F46-82BB-4E1E0CBD1F79}" dt="2023-09-19T14:14:41.519" v="589" actId="20577"/>
          <ac:spMkLst>
            <pc:docMk/>
            <pc:sldMk cId="2352234239" sldId="2824"/>
            <ac:spMk id="2" creationId="{13F16BEA-36B8-9446-BFA3-9B01E304D29B}"/>
          </ac:spMkLst>
        </pc:spChg>
        <pc:spChg chg="mod">
          <ac:chgData name="星达 魏" userId="ca17b13798aa44f7" providerId="LiveId" clId="{C24AD48F-D01E-8F46-82BB-4E1E0CBD1F79}" dt="2023-09-19T13:20:04.258" v="327" actId="20577"/>
          <ac:spMkLst>
            <pc:docMk/>
            <pc:sldMk cId="2352234239" sldId="2824"/>
            <ac:spMk id="3" creationId="{CCDD5E95-6F99-794D-83EA-8AC3CC46FCC7}"/>
          </ac:spMkLst>
        </pc:spChg>
      </pc:sldChg>
      <pc:sldChg chg="modSp mod">
        <pc:chgData name="星达 魏" userId="ca17b13798aa44f7" providerId="LiveId" clId="{C24AD48F-D01E-8F46-82BB-4E1E0CBD1F79}" dt="2023-09-19T14:15:23.987" v="600" actId="20577"/>
        <pc:sldMkLst>
          <pc:docMk/>
          <pc:sldMk cId="2289014058" sldId="2826"/>
        </pc:sldMkLst>
        <pc:spChg chg="mod">
          <ac:chgData name="星达 魏" userId="ca17b13798aa44f7" providerId="LiveId" clId="{C24AD48F-D01E-8F46-82BB-4E1E0CBD1F79}" dt="2023-09-19T14:15:23.987" v="600" actId="20577"/>
          <ac:spMkLst>
            <pc:docMk/>
            <pc:sldMk cId="2289014058" sldId="2826"/>
            <ac:spMk id="6" creationId="{1358C305-BBB7-904E-BD09-1730899BCBA3}"/>
          </ac:spMkLst>
        </pc:spChg>
      </pc:sldChg>
      <pc:sldChg chg="modSp mod">
        <pc:chgData name="星达 魏" userId="ca17b13798aa44f7" providerId="LiveId" clId="{C24AD48F-D01E-8F46-82BB-4E1E0CBD1F79}" dt="2023-09-19T14:15:42.753" v="607" actId="20577"/>
        <pc:sldMkLst>
          <pc:docMk/>
          <pc:sldMk cId="1342389015" sldId="2827"/>
        </pc:sldMkLst>
        <pc:spChg chg="mod">
          <ac:chgData name="星达 魏" userId="ca17b13798aa44f7" providerId="LiveId" clId="{C24AD48F-D01E-8F46-82BB-4E1E0CBD1F79}" dt="2023-09-19T14:15:42.753" v="607" actId="20577"/>
          <ac:spMkLst>
            <pc:docMk/>
            <pc:sldMk cId="1342389015" sldId="2827"/>
            <ac:spMk id="6" creationId="{F6B1CD97-B113-BA4C-A71B-18E79C4B8236}"/>
          </ac:spMkLst>
        </pc:spChg>
      </pc:sldChg>
      <pc:sldChg chg="modSp mod">
        <pc:chgData name="星达 魏" userId="ca17b13798aa44f7" providerId="LiveId" clId="{C24AD48F-D01E-8F46-82BB-4E1E0CBD1F79}" dt="2023-09-19T14:16:01.219" v="614" actId="20577"/>
        <pc:sldMkLst>
          <pc:docMk/>
          <pc:sldMk cId="2259353490" sldId="2828"/>
        </pc:sldMkLst>
        <pc:spChg chg="mod">
          <ac:chgData name="星达 魏" userId="ca17b13798aa44f7" providerId="LiveId" clId="{C24AD48F-D01E-8F46-82BB-4E1E0CBD1F79}" dt="2023-09-19T14:16:01.219" v="614" actId="20577"/>
          <ac:spMkLst>
            <pc:docMk/>
            <pc:sldMk cId="2259353490" sldId="2828"/>
            <ac:spMk id="10" creationId="{20920E5E-8A43-5F4D-BFF4-3635531CB56A}"/>
          </ac:spMkLst>
        </pc:spChg>
      </pc:sldChg>
      <pc:sldChg chg="modSp mod">
        <pc:chgData name="星达 魏" userId="ca17b13798aa44f7" providerId="LiveId" clId="{C24AD48F-D01E-8F46-82BB-4E1E0CBD1F79}" dt="2023-09-19T14:22:15.497" v="763" actId="207"/>
        <pc:sldMkLst>
          <pc:docMk/>
          <pc:sldMk cId="225690355" sldId="2832"/>
        </pc:sldMkLst>
        <pc:spChg chg="mod">
          <ac:chgData name="星达 魏" userId="ca17b13798aa44f7" providerId="LiveId" clId="{C24AD48F-D01E-8F46-82BB-4E1E0CBD1F79}" dt="2023-09-19T14:21:55.951" v="735" actId="20577"/>
          <ac:spMkLst>
            <pc:docMk/>
            <pc:sldMk cId="225690355" sldId="2832"/>
            <ac:spMk id="2" creationId="{2D7FD2DB-D957-A34F-8CF7-CE6CAE0C7ACC}"/>
          </ac:spMkLst>
        </pc:spChg>
        <pc:spChg chg="mod">
          <ac:chgData name="星达 魏" userId="ca17b13798aa44f7" providerId="LiveId" clId="{C24AD48F-D01E-8F46-82BB-4E1E0CBD1F79}" dt="2023-09-19T14:22:15.497" v="763" actId="207"/>
          <ac:spMkLst>
            <pc:docMk/>
            <pc:sldMk cId="225690355" sldId="2832"/>
            <ac:spMk id="3" creationId="{764ACCFE-A0C7-EF4E-BF78-9FB4269DFD9D}"/>
          </ac:spMkLst>
        </pc:spChg>
      </pc:sldChg>
      <pc:sldChg chg="modSp mod">
        <pc:chgData name="星达 魏" userId="ca17b13798aa44f7" providerId="LiveId" clId="{C24AD48F-D01E-8F46-82BB-4E1E0CBD1F79}" dt="2023-09-19T14:22:43.695" v="765" actId="20577"/>
        <pc:sldMkLst>
          <pc:docMk/>
          <pc:sldMk cId="4290533001" sldId="2838"/>
        </pc:sldMkLst>
        <pc:spChg chg="mod">
          <ac:chgData name="星达 魏" userId="ca17b13798aa44f7" providerId="LiveId" clId="{C24AD48F-D01E-8F46-82BB-4E1E0CBD1F79}" dt="2023-09-19T14:22:43.695" v="765" actId="20577"/>
          <ac:spMkLst>
            <pc:docMk/>
            <pc:sldMk cId="4290533001" sldId="2838"/>
            <ac:spMk id="3" creationId="{858F8DDF-79E3-7B4D-BC1D-5133D1672610}"/>
          </ac:spMkLst>
        </pc:spChg>
      </pc:sldChg>
      <pc:sldChg chg="modSp mod">
        <pc:chgData name="星达 魏" userId="ca17b13798aa44f7" providerId="LiveId" clId="{C24AD48F-D01E-8F46-82BB-4E1E0CBD1F79}" dt="2023-09-19T14:24:28.416" v="813" actId="20577"/>
        <pc:sldMkLst>
          <pc:docMk/>
          <pc:sldMk cId="1057333139" sldId="2851"/>
        </pc:sldMkLst>
        <pc:spChg chg="mod">
          <ac:chgData name="星达 魏" userId="ca17b13798aa44f7" providerId="LiveId" clId="{C24AD48F-D01E-8F46-82BB-4E1E0CBD1F79}" dt="2023-09-19T14:24:28.416" v="813" actId="20577"/>
          <ac:spMkLst>
            <pc:docMk/>
            <pc:sldMk cId="1057333139" sldId="2851"/>
            <ac:spMk id="3" creationId="{B8824B02-B4B6-2F48-AA14-8B5977AD1B56}"/>
          </ac:spMkLst>
        </pc:spChg>
      </pc:sldChg>
      <pc:sldChg chg="modSp mod">
        <pc:chgData name="星达 魏" userId="ca17b13798aa44f7" providerId="LiveId" clId="{C24AD48F-D01E-8F46-82BB-4E1E0CBD1F79}" dt="2023-09-19T14:25:27.548" v="855" actId="1037"/>
        <pc:sldMkLst>
          <pc:docMk/>
          <pc:sldMk cId="2707989722" sldId="2852"/>
        </pc:sldMkLst>
        <pc:spChg chg="mod">
          <ac:chgData name="星达 魏" userId="ca17b13798aa44f7" providerId="LiveId" clId="{C24AD48F-D01E-8F46-82BB-4E1E0CBD1F79}" dt="2023-09-19T14:25:06.134" v="829" actId="313"/>
          <ac:spMkLst>
            <pc:docMk/>
            <pc:sldMk cId="2707989722" sldId="2852"/>
            <ac:spMk id="2" creationId="{CF3FF29C-006A-D74B-8EA4-AFFC4903A34E}"/>
          </ac:spMkLst>
        </pc:spChg>
        <pc:spChg chg="mod">
          <ac:chgData name="星达 魏" userId="ca17b13798aa44f7" providerId="LiveId" clId="{C24AD48F-D01E-8F46-82BB-4E1E0CBD1F79}" dt="2023-09-19T14:25:27.548" v="855" actId="1037"/>
          <ac:spMkLst>
            <pc:docMk/>
            <pc:sldMk cId="2707989722" sldId="2852"/>
            <ac:spMk id="17" creationId="{1845A473-E47A-DD4C-8E43-AC2CA4156E4E}"/>
          </ac:spMkLst>
        </pc:spChg>
        <pc:spChg chg="mod">
          <ac:chgData name="星达 魏" userId="ca17b13798aa44f7" providerId="LiveId" clId="{C24AD48F-D01E-8F46-82BB-4E1E0CBD1F79}" dt="2023-09-19T14:25:25.141" v="853" actId="1037"/>
          <ac:spMkLst>
            <pc:docMk/>
            <pc:sldMk cId="2707989722" sldId="2852"/>
            <ac:spMk id="20" creationId="{908D836D-5CEC-2244-99E8-CBBCE8D1B4D6}"/>
          </ac:spMkLst>
        </pc:spChg>
      </pc:sldChg>
      <pc:sldChg chg="del">
        <pc:chgData name="星达 魏" userId="ca17b13798aa44f7" providerId="LiveId" clId="{C24AD48F-D01E-8F46-82BB-4E1E0CBD1F79}" dt="2023-09-19T14:26:08.314" v="856" actId="2696"/>
        <pc:sldMkLst>
          <pc:docMk/>
          <pc:sldMk cId="1771619034" sldId="2853"/>
        </pc:sldMkLst>
      </pc:sldChg>
      <pc:sldChg chg="modSp mod">
        <pc:chgData name="星达 魏" userId="ca17b13798aa44f7" providerId="LiveId" clId="{C24AD48F-D01E-8F46-82BB-4E1E0CBD1F79}" dt="2023-09-19T14:18:50.126" v="654" actId="20577"/>
        <pc:sldMkLst>
          <pc:docMk/>
          <pc:sldMk cId="1830775671" sldId="2857"/>
        </pc:sldMkLst>
        <pc:spChg chg="mod">
          <ac:chgData name="星达 魏" userId="ca17b13798aa44f7" providerId="LiveId" clId="{C24AD48F-D01E-8F46-82BB-4E1E0CBD1F79}" dt="2023-09-19T14:18:50.126" v="654" actId="20577"/>
          <ac:spMkLst>
            <pc:docMk/>
            <pc:sldMk cId="1830775671" sldId="2857"/>
            <ac:spMk id="3" creationId="{254A9668-63A6-6487-EC0F-A7106B59D4DE}"/>
          </ac:spMkLst>
        </pc:spChg>
      </pc:sldChg>
      <pc:sldChg chg="modSp mod">
        <pc:chgData name="星达 魏" userId="ca17b13798aa44f7" providerId="LiveId" clId="{C24AD48F-D01E-8F46-82BB-4E1E0CBD1F79}" dt="2023-09-19T13:14:58.896" v="212" actId="20577"/>
        <pc:sldMkLst>
          <pc:docMk/>
          <pc:sldMk cId="3953385458" sldId="2880"/>
        </pc:sldMkLst>
        <pc:spChg chg="mod">
          <ac:chgData name="星达 魏" userId="ca17b13798aa44f7" providerId="LiveId" clId="{C24AD48F-D01E-8F46-82BB-4E1E0CBD1F79}" dt="2023-09-19T13:14:58.896" v="212" actId="20577"/>
          <ac:spMkLst>
            <pc:docMk/>
            <pc:sldMk cId="3953385458" sldId="2880"/>
            <ac:spMk id="3" creationId="{143FCDBB-35CD-FB44-CC71-868D4116040E}"/>
          </ac:spMkLst>
        </pc:spChg>
      </pc:sldChg>
      <pc:sldChg chg="modSp mod">
        <pc:chgData name="星达 魏" userId="ca17b13798aa44f7" providerId="LiveId" clId="{C24AD48F-D01E-8F46-82BB-4E1E0CBD1F79}" dt="2023-09-19T13:16:20.236" v="258" actId="20577"/>
        <pc:sldMkLst>
          <pc:docMk/>
          <pc:sldMk cId="3814111824" sldId="2882"/>
        </pc:sldMkLst>
        <pc:spChg chg="mod">
          <ac:chgData name="星达 魏" userId="ca17b13798aa44f7" providerId="LiveId" clId="{C24AD48F-D01E-8F46-82BB-4E1E0CBD1F79}" dt="2023-09-19T13:16:20.236" v="258" actId="20577"/>
          <ac:spMkLst>
            <pc:docMk/>
            <pc:sldMk cId="3814111824" sldId="2882"/>
            <ac:spMk id="6" creationId="{1EE9A670-8C6D-068D-4DF9-6E52BB556416}"/>
          </ac:spMkLst>
        </pc:spChg>
        <pc:spChg chg="mod">
          <ac:chgData name="星达 魏" userId="ca17b13798aa44f7" providerId="LiveId" clId="{C24AD48F-D01E-8F46-82BB-4E1E0CBD1F79}" dt="2023-09-19T13:16:17.357" v="256" actId="20577"/>
          <ac:spMkLst>
            <pc:docMk/>
            <pc:sldMk cId="3814111824" sldId="2882"/>
            <ac:spMk id="7" creationId="{4EF12B53-9719-CAA0-F52D-D6D93EBC9CD8}"/>
          </ac:spMkLst>
        </pc:spChg>
      </pc:sldChg>
      <pc:sldChg chg="modSp mod">
        <pc:chgData name="星达 魏" userId="ca17b13798aa44f7" providerId="LiveId" clId="{C24AD48F-D01E-8F46-82BB-4E1E0CBD1F79}" dt="2023-09-19T13:16:33.544" v="266" actId="20577"/>
        <pc:sldMkLst>
          <pc:docMk/>
          <pc:sldMk cId="3808710454" sldId="2883"/>
        </pc:sldMkLst>
        <pc:spChg chg="mod">
          <ac:chgData name="星达 魏" userId="ca17b13798aa44f7" providerId="LiveId" clId="{C24AD48F-D01E-8F46-82BB-4E1E0CBD1F79}" dt="2023-09-19T13:16:26.764" v="260" actId="20577"/>
          <ac:spMkLst>
            <pc:docMk/>
            <pc:sldMk cId="3808710454" sldId="2883"/>
            <ac:spMk id="28" creationId="{B54AC4CD-C0BC-7070-6024-B909C7CF7E2F}"/>
          </ac:spMkLst>
        </pc:spChg>
        <pc:spChg chg="mod">
          <ac:chgData name="星达 魏" userId="ca17b13798aa44f7" providerId="LiveId" clId="{C24AD48F-D01E-8F46-82BB-4E1E0CBD1F79}" dt="2023-09-19T13:16:28.910" v="262" actId="20577"/>
          <ac:spMkLst>
            <pc:docMk/>
            <pc:sldMk cId="3808710454" sldId="2883"/>
            <ac:spMk id="34" creationId="{4C35087E-0AE2-5CB4-73C5-F3C832E334F2}"/>
          </ac:spMkLst>
        </pc:spChg>
        <pc:spChg chg="mod">
          <ac:chgData name="星达 魏" userId="ca17b13798aa44f7" providerId="LiveId" clId="{C24AD48F-D01E-8F46-82BB-4E1E0CBD1F79}" dt="2023-09-19T13:16:31.586" v="264" actId="20577"/>
          <ac:spMkLst>
            <pc:docMk/>
            <pc:sldMk cId="3808710454" sldId="2883"/>
            <ac:spMk id="35" creationId="{62E8110B-FDEF-6302-51D5-E5F48FB09320}"/>
          </ac:spMkLst>
        </pc:spChg>
        <pc:spChg chg="mod">
          <ac:chgData name="星达 魏" userId="ca17b13798aa44f7" providerId="LiveId" clId="{C24AD48F-D01E-8F46-82BB-4E1E0CBD1F79}" dt="2023-09-19T13:16:33.544" v="266" actId="20577"/>
          <ac:spMkLst>
            <pc:docMk/>
            <pc:sldMk cId="3808710454" sldId="2883"/>
            <ac:spMk id="36" creationId="{D49FE76D-41F5-5B72-83E6-DD3A64DD4F0E}"/>
          </ac:spMkLst>
        </pc:spChg>
      </pc:sldChg>
      <pc:sldChg chg="modSp del mod">
        <pc:chgData name="星达 魏" userId="ca17b13798aa44f7" providerId="LiveId" clId="{C24AD48F-D01E-8F46-82BB-4E1E0CBD1F79}" dt="2023-09-19T14:12:29.589" v="395" actId="2696"/>
        <pc:sldMkLst>
          <pc:docMk/>
          <pc:sldMk cId="1807382371" sldId="2885"/>
        </pc:sldMkLst>
        <pc:spChg chg="mod">
          <ac:chgData name="星达 魏" userId="ca17b13798aa44f7" providerId="LiveId" clId="{C24AD48F-D01E-8F46-82BB-4E1E0CBD1F79}" dt="2023-09-19T14:12:16.384" v="391" actId="1076"/>
          <ac:spMkLst>
            <pc:docMk/>
            <pc:sldMk cId="1807382371" sldId="2885"/>
            <ac:spMk id="5" creationId="{375403D9-9667-EA4B-986A-9CD8EA818815}"/>
          </ac:spMkLst>
        </pc:spChg>
      </pc:sldChg>
      <pc:sldChg chg="modSp mod">
        <pc:chgData name="星达 魏" userId="ca17b13798aa44f7" providerId="LiveId" clId="{C24AD48F-D01E-8F46-82BB-4E1E0CBD1F79}" dt="2023-09-19T13:14:12.684" v="145" actId="20577"/>
        <pc:sldMkLst>
          <pc:docMk/>
          <pc:sldMk cId="3442932658" sldId="2886"/>
        </pc:sldMkLst>
        <pc:spChg chg="mod">
          <ac:chgData name="星达 魏" userId="ca17b13798aa44f7" providerId="LiveId" clId="{C24AD48F-D01E-8F46-82BB-4E1E0CBD1F79}" dt="2023-09-19T13:14:12.684" v="145" actId="20577"/>
          <ac:spMkLst>
            <pc:docMk/>
            <pc:sldMk cId="3442932658" sldId="2886"/>
            <ac:spMk id="2" creationId="{456E1AE0-E238-8771-74E2-C46CFF8F927F}"/>
          </ac:spMkLst>
        </pc:spChg>
      </pc:sldChg>
      <pc:sldChg chg="modSp mod">
        <pc:chgData name="星达 魏" userId="ca17b13798aa44f7" providerId="LiveId" clId="{C24AD48F-D01E-8F46-82BB-4E1E0CBD1F79}" dt="2023-09-19T13:17:08.204" v="290" actId="20577"/>
        <pc:sldMkLst>
          <pc:docMk/>
          <pc:sldMk cId="1926581703" sldId="2887"/>
        </pc:sldMkLst>
        <pc:spChg chg="mod">
          <ac:chgData name="星达 魏" userId="ca17b13798aa44f7" providerId="LiveId" clId="{C24AD48F-D01E-8F46-82BB-4E1E0CBD1F79}" dt="2023-09-19T13:17:08.204" v="290" actId="20577"/>
          <ac:spMkLst>
            <pc:docMk/>
            <pc:sldMk cId="1926581703" sldId="2887"/>
            <ac:spMk id="2" creationId="{456E1AE0-E238-8771-74E2-C46CFF8F927F}"/>
          </ac:spMkLst>
        </pc:spChg>
      </pc:sldChg>
      <pc:sldChg chg="modSp mod">
        <pc:chgData name="星达 魏" userId="ca17b13798aa44f7" providerId="LiveId" clId="{C24AD48F-D01E-8F46-82BB-4E1E0CBD1F79}" dt="2023-09-19T13:17:29.266" v="302" actId="20577"/>
        <pc:sldMkLst>
          <pc:docMk/>
          <pc:sldMk cId="2982511633" sldId="2888"/>
        </pc:sldMkLst>
        <pc:spChg chg="mod">
          <ac:chgData name="星达 魏" userId="ca17b13798aa44f7" providerId="LiveId" clId="{C24AD48F-D01E-8F46-82BB-4E1E0CBD1F79}" dt="2023-09-19T13:17:29.266" v="302" actId="20577"/>
          <ac:spMkLst>
            <pc:docMk/>
            <pc:sldMk cId="2982511633" sldId="2888"/>
            <ac:spMk id="3" creationId="{9E961C52-8A5D-C57E-BEC2-5C992416F3EA}"/>
          </ac:spMkLst>
        </pc:spChg>
        <pc:spChg chg="mod">
          <ac:chgData name="星达 魏" userId="ca17b13798aa44f7" providerId="LiveId" clId="{C24AD48F-D01E-8F46-82BB-4E1E0CBD1F79}" dt="2023-09-19T13:17:25.207" v="294" actId="20577"/>
          <ac:spMkLst>
            <pc:docMk/>
            <pc:sldMk cId="2982511633" sldId="2888"/>
            <ac:spMk id="5" creationId="{E348BCB2-1668-B454-11B1-4BEEB85F7F3D}"/>
          </ac:spMkLst>
        </pc:spChg>
        <pc:spChg chg="mod">
          <ac:chgData name="星达 魏" userId="ca17b13798aa44f7" providerId="LiveId" clId="{C24AD48F-D01E-8F46-82BB-4E1E0CBD1F79}" dt="2023-09-19T13:17:21.815" v="292" actId="20577"/>
          <ac:spMkLst>
            <pc:docMk/>
            <pc:sldMk cId="2982511633" sldId="2888"/>
            <ac:spMk id="6" creationId="{BB859013-068D-60F7-B16E-267B880B51DB}"/>
          </ac:spMkLst>
        </pc:spChg>
      </pc:sldChg>
      <pc:sldChg chg="modSp mod">
        <pc:chgData name="星达 魏" userId="ca17b13798aa44f7" providerId="LiveId" clId="{C24AD48F-D01E-8F46-82BB-4E1E0CBD1F79}" dt="2023-09-19T14:21:14.702" v="662" actId="20577"/>
        <pc:sldMkLst>
          <pc:docMk/>
          <pc:sldMk cId="444749451" sldId="2890"/>
        </pc:sldMkLst>
        <pc:spChg chg="mod">
          <ac:chgData name="星达 魏" userId="ca17b13798aa44f7" providerId="LiveId" clId="{C24AD48F-D01E-8F46-82BB-4E1E0CBD1F79}" dt="2023-09-19T14:21:14.702" v="662" actId="20577"/>
          <ac:spMkLst>
            <pc:docMk/>
            <pc:sldMk cId="444749451" sldId="2890"/>
            <ac:spMk id="6" creationId="{1358C305-BBB7-904E-BD09-1730899BCBA3}"/>
          </ac:spMkLst>
        </pc:spChg>
      </pc:sldChg>
      <pc:sldChg chg="modSp mod">
        <pc:chgData name="星达 魏" userId="ca17b13798aa44f7" providerId="LiveId" clId="{C24AD48F-D01E-8F46-82BB-4E1E0CBD1F79}" dt="2023-09-19T13:16:56.756" v="274" actId="20577"/>
        <pc:sldMkLst>
          <pc:docMk/>
          <pc:sldMk cId="4290845958" sldId="2891"/>
        </pc:sldMkLst>
        <pc:spChg chg="mod">
          <ac:chgData name="星达 魏" userId="ca17b13798aa44f7" providerId="LiveId" clId="{C24AD48F-D01E-8F46-82BB-4E1E0CBD1F79}" dt="2023-09-19T13:15:33.602" v="236" actId="20577"/>
          <ac:spMkLst>
            <pc:docMk/>
            <pc:sldMk cId="4290845958" sldId="2891"/>
            <ac:spMk id="5" creationId="{58787781-4628-3952-A99E-A2A34BF0A970}"/>
          </ac:spMkLst>
        </pc:spChg>
        <pc:spChg chg="mod">
          <ac:chgData name="星达 魏" userId="ca17b13798aa44f7" providerId="LiveId" clId="{C24AD48F-D01E-8F46-82BB-4E1E0CBD1F79}" dt="2023-09-19T13:15:30.522" v="234" actId="20577"/>
          <ac:spMkLst>
            <pc:docMk/>
            <pc:sldMk cId="4290845958" sldId="2891"/>
            <ac:spMk id="6" creationId="{A7B0143F-18C2-7A33-A53D-97080700F399}"/>
          </ac:spMkLst>
        </pc:spChg>
        <pc:spChg chg="mod">
          <ac:chgData name="星达 魏" userId="ca17b13798aa44f7" providerId="LiveId" clId="{C24AD48F-D01E-8F46-82BB-4E1E0CBD1F79}" dt="2023-09-19T13:16:48.828" v="268" actId="20577"/>
          <ac:spMkLst>
            <pc:docMk/>
            <pc:sldMk cId="4290845958" sldId="2891"/>
            <ac:spMk id="36" creationId="{4F110699-DB3B-BAF5-5FA8-1718598EDC49}"/>
          </ac:spMkLst>
        </pc:spChg>
        <pc:spChg chg="mod">
          <ac:chgData name="星达 魏" userId="ca17b13798aa44f7" providerId="LiveId" clId="{C24AD48F-D01E-8F46-82BB-4E1E0CBD1F79}" dt="2023-09-19T13:16:50.779" v="270" actId="20577"/>
          <ac:spMkLst>
            <pc:docMk/>
            <pc:sldMk cId="4290845958" sldId="2891"/>
            <ac:spMk id="37" creationId="{48DB3ED3-615F-306E-7B5A-098A1FF6A54C}"/>
          </ac:spMkLst>
        </pc:spChg>
        <pc:spChg chg="mod">
          <ac:chgData name="星达 魏" userId="ca17b13798aa44f7" providerId="LiveId" clId="{C24AD48F-D01E-8F46-82BB-4E1E0CBD1F79}" dt="2023-09-19T13:16:53.954" v="272" actId="20577"/>
          <ac:spMkLst>
            <pc:docMk/>
            <pc:sldMk cId="4290845958" sldId="2891"/>
            <ac:spMk id="38" creationId="{EB249D9E-4D41-172F-3299-847DFD31B531}"/>
          </ac:spMkLst>
        </pc:spChg>
        <pc:spChg chg="mod">
          <ac:chgData name="星达 魏" userId="ca17b13798aa44f7" providerId="LiveId" clId="{C24AD48F-D01E-8F46-82BB-4E1E0CBD1F79}" dt="2023-09-19T13:16:56.756" v="274" actId="20577"/>
          <ac:spMkLst>
            <pc:docMk/>
            <pc:sldMk cId="4290845958" sldId="2891"/>
            <ac:spMk id="39" creationId="{FDF78A19-876D-4348-8A95-1AB72AADC1CE}"/>
          </ac:spMkLst>
        </pc:spChg>
      </pc:sldChg>
      <pc:sldChg chg="modSp new mod">
        <pc:chgData name="星达 魏" userId="ca17b13798aa44f7" providerId="LiveId" clId="{C24AD48F-D01E-8F46-82BB-4E1E0CBD1F79}" dt="2023-09-19T14:14:34.183" v="587" actId="20577"/>
        <pc:sldMkLst>
          <pc:docMk/>
          <pc:sldMk cId="1248719387" sldId="2902"/>
        </pc:sldMkLst>
        <pc:spChg chg="mod">
          <ac:chgData name="星达 魏" userId="ca17b13798aa44f7" providerId="LiveId" clId="{C24AD48F-D01E-8F46-82BB-4E1E0CBD1F79}" dt="2023-09-19T14:12:25.870" v="394" actId="20577"/>
          <ac:spMkLst>
            <pc:docMk/>
            <pc:sldMk cId="1248719387" sldId="2902"/>
            <ac:spMk id="2" creationId="{31A14A82-3F75-15AC-874C-9E6A02B19104}"/>
          </ac:spMkLst>
        </pc:spChg>
        <pc:spChg chg="mod">
          <ac:chgData name="星达 魏" userId="ca17b13798aa44f7" providerId="LiveId" clId="{C24AD48F-D01E-8F46-82BB-4E1E0CBD1F79}" dt="2023-09-19T14:14:34.183" v="587" actId="20577"/>
          <ac:spMkLst>
            <pc:docMk/>
            <pc:sldMk cId="1248719387" sldId="2902"/>
            <ac:spMk id="3" creationId="{BF535586-0FD4-2896-0E64-496EDDDDEC1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2023/10/12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2023/10/12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分布式系统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99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目前的</a:t>
            </a:r>
            <a:r>
              <a:rPr kumimoji="1" lang="en-US" altLang="zh-CN" dirty="0"/>
              <a:t>lecture</a:t>
            </a:r>
            <a:r>
              <a:rPr kumimoji="1" lang="zh-CN" altLang="en-US" dirty="0"/>
              <a:t>主要</a:t>
            </a:r>
            <a:r>
              <a:rPr kumimoji="1" lang="en-US" altLang="zh-CN" dirty="0"/>
              <a:t>focus</a:t>
            </a:r>
            <a:r>
              <a:rPr kumimoji="1" lang="zh-CN" altLang="en-US" dirty="0"/>
              <a:t>在存储上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2502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尽管存储系统有很多， 他们的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需求是固定的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互相影响的</a:t>
            </a:r>
            <a:r>
              <a:rPr kumimoji="1" lang="en-US" altLang="zh-CN" dirty="0"/>
              <a:t>topic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033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kumimoji="1" lang="zh-CN" altLang="en-US" dirty="0"/>
              <a:t>基本</a:t>
            </a:r>
            <a:r>
              <a:rPr kumimoji="1" lang="en-US" altLang="zh-CN" dirty="0"/>
              <a:t>setup + </a:t>
            </a:r>
            <a:r>
              <a:rPr kumimoji="1" lang="zh-CN" altLang="en-US" dirty="0"/>
              <a:t>操作</a:t>
            </a:r>
            <a:endParaRPr kumimoji="1" lang="en-US" altLang="zh-CN" dirty="0"/>
          </a:p>
          <a:p>
            <a:pPr marL="228600" indent="-228600">
              <a:buAutoNum type="arabicPeriod"/>
            </a:pPr>
            <a:r>
              <a:rPr kumimoji="1" lang="zh-CN" altLang="en-US" dirty="0"/>
              <a:t>讲下动画</a:t>
            </a:r>
            <a:endParaRPr kumimoji="1" lang="en-US" altLang="zh-CN" dirty="0"/>
          </a:p>
          <a:p>
            <a:pPr marL="228600" indent="-228600">
              <a:buAutoNum type="arabicPeriod"/>
            </a:pPr>
            <a:r>
              <a:rPr kumimoji="1" lang="zh-CN" altLang="en-US" dirty="0"/>
              <a:t>如果我们确保 </a:t>
            </a:r>
            <a:r>
              <a:rPr kumimoji="1" lang="en-US" altLang="zh-CN" dirty="0"/>
              <a:t>X</a:t>
            </a:r>
            <a:r>
              <a:rPr kumimoji="1" lang="zh-CN" altLang="en-US" dirty="0"/>
              <a:t>没完成</a:t>
            </a:r>
            <a:r>
              <a:rPr kumimoji="1" lang="en-US" altLang="zh-CN" dirty="0"/>
              <a:t>sync</a:t>
            </a:r>
            <a:r>
              <a:rPr kumimoji="1" lang="zh-CN" altLang="en-US" dirty="0"/>
              <a:t>，</a:t>
            </a:r>
            <a:r>
              <a:rPr kumimoji="1" lang="en-US" altLang="zh-CN" dirty="0"/>
              <a:t>Y</a:t>
            </a:r>
            <a:r>
              <a:rPr kumimoji="1" lang="zh-CN" altLang="en-US" dirty="0"/>
              <a:t>不能</a:t>
            </a:r>
            <a:r>
              <a:rPr kumimoji="1" lang="en-US" altLang="zh-CN" dirty="0"/>
              <a:t>sync</a:t>
            </a:r>
            <a:r>
              <a:rPr kumimoji="1" lang="zh-CN" altLang="en-US" dirty="0"/>
              <a:t>；这个问题会出现吗？</a:t>
            </a:r>
            <a:endParaRPr kumimoji="1" lang="en-US" altLang="zh-CN" dirty="0"/>
          </a:p>
          <a:p>
            <a:pPr marL="685800" lvl="1" indent="-228600">
              <a:buAutoNum type="arabicPeriod"/>
            </a:pPr>
            <a:r>
              <a:rPr kumimoji="1" lang="zh-CN" altLang="en-US" dirty="0"/>
              <a:t>也会出现：如果是</a:t>
            </a:r>
            <a:r>
              <a:rPr kumimoji="1" lang="en-US" altLang="zh-CN" dirty="0"/>
              <a:t>3</a:t>
            </a:r>
            <a:r>
              <a:rPr kumimoji="1" lang="zh-CN" altLang="en-US" dirty="0"/>
              <a:t>个</a:t>
            </a:r>
            <a:r>
              <a:rPr kumimoji="1" lang="en-US" altLang="zh-CN" dirty="0"/>
              <a:t>replica</a:t>
            </a:r>
            <a:r>
              <a:rPr kumimoji="1" lang="zh-CN" altLang="en-US" dirty="0"/>
              <a:t>怎么办</a:t>
            </a:r>
            <a:r>
              <a:rPr kumimoji="1" lang="en-US" altLang="zh-CN" dirty="0"/>
              <a:t> </a:t>
            </a:r>
          </a:p>
          <a:p>
            <a:pPr marL="228600" indent="-228600"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071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非常快：</a:t>
            </a:r>
            <a:endParaRPr kumimoji="1" lang="en-US" altLang="zh-CN" dirty="0"/>
          </a:p>
          <a:p>
            <a:r>
              <a:rPr kumimoji="1" lang="en-US" altLang="zh-CN" dirty="0"/>
              <a:t>1.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</a:t>
            </a:r>
            <a:r>
              <a:rPr kumimoji="1" lang="zh-CN" altLang="en-US" dirty="0"/>
              <a:t>为啥快</a:t>
            </a:r>
            <a:endParaRPr kumimoji="1" lang="en-US" altLang="zh-CN" dirty="0"/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 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为啥快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牺牲了什么？会发生</a:t>
            </a:r>
            <a:r>
              <a:rPr kumimoji="1" lang="en-US" altLang="zh-CN" dirty="0"/>
              <a:t>unexpected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behavior</a:t>
            </a:r>
          </a:p>
          <a:p>
            <a:r>
              <a:rPr kumimoji="1" lang="zh-CN" altLang="en-US" dirty="0"/>
              <a:t>如何避免：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7075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Todd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Lipcon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 Hadoop </a:t>
            </a:r>
          </a:p>
          <a:p>
            <a:endParaRPr kumimoji="1" lang="en-US" altLang="zh-CN" dirty="0"/>
          </a:p>
          <a:p>
            <a:r>
              <a:rPr kumimoji="1" lang="zh-CN" altLang="en-US" dirty="0"/>
              <a:t>核心：操作的顺序</a:t>
            </a:r>
            <a:r>
              <a:rPr kumimoji="1" lang="en-US" altLang="zh-CN" dirty="0"/>
              <a:t>,</a:t>
            </a:r>
            <a:r>
              <a:rPr kumimoji="1" lang="zh-CN" altLang="en-US" dirty="0"/>
              <a:t>即</a:t>
            </a:r>
            <a:r>
              <a:rPr kumimoji="1" lang="en-US" altLang="zh-CN" dirty="0"/>
              <a:t>update</a:t>
            </a:r>
            <a:r>
              <a:rPr kumimoji="1" lang="zh-CN" altLang="en-US" dirty="0"/>
              <a:t>什么时候可见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41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在多个计算机科学的细分领域都有自己的定义，有明确的说明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同时也被称为</a:t>
            </a:r>
            <a:r>
              <a:rPr kumimoji="1" lang="en-US" altLang="zh-CN" dirty="0"/>
              <a:t>coherence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008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多个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object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也有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consistency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问题；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ctr"/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ctr"/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讲例子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ctr"/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ctr"/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在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failure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和并发情况下会违反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ctr"/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ctr"/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为了避免混淆，这些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consistency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问题也会被称为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atomicity</a:t>
            </a:r>
          </a:p>
          <a:p>
            <a:pPr algn="ctr"/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ctr"/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ctr"/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241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709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013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4708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Read the most recent writes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5829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Read the most recent writes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42861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为什么重要？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59031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最简单的实现方法：只有</a:t>
            </a:r>
            <a:r>
              <a:rPr kumimoji="1" lang="en-US" altLang="zh-CN" dirty="0"/>
              <a:t>1</a:t>
            </a:r>
            <a:r>
              <a:rPr kumimoji="1" lang="zh-CN" altLang="en-US" dirty="0"/>
              <a:t>个</a:t>
            </a:r>
            <a:r>
              <a:rPr kumimoji="1" lang="en-US" altLang="zh-CN" dirty="0"/>
              <a:t>KVS</a:t>
            </a:r>
          </a:p>
          <a:p>
            <a:endParaRPr kumimoji="1" lang="en-US" altLang="zh-CN" dirty="0"/>
          </a:p>
          <a:p>
            <a:r>
              <a:rPr kumimoji="1" lang="zh-CN" altLang="en-US" dirty="0"/>
              <a:t>实际中不</a:t>
            </a:r>
            <a:r>
              <a:rPr kumimoji="1" lang="en-US" altLang="zh-CN" dirty="0"/>
              <a:t>practical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什么是</a:t>
            </a:r>
            <a:r>
              <a:rPr kumimoji="1" lang="en-US" altLang="zh-CN" dirty="0"/>
              <a:t>primary</a:t>
            </a:r>
            <a:r>
              <a:rPr kumimoji="1" lang="zh-CN" altLang="en-US" dirty="0"/>
              <a:t>，什么事</a:t>
            </a:r>
            <a:r>
              <a:rPr kumimoji="1" lang="en-US" altLang="zh-CN" dirty="0"/>
              <a:t>backup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4482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性能</a:t>
            </a:r>
            <a:r>
              <a:rPr kumimoji="1" lang="en-US" altLang="zh-CN" dirty="0"/>
              <a:t> </a:t>
            </a:r>
            <a:r>
              <a:rPr kumimoji="1" lang="zh-CN" altLang="en-US" dirty="0"/>
              <a:t>：其实本质上</a:t>
            </a:r>
            <a:r>
              <a:rPr kumimoji="1" lang="en-US" altLang="zh-CN" dirty="0"/>
              <a:t>fallback</a:t>
            </a:r>
            <a:r>
              <a:rPr kumimoji="1" lang="zh-CN" altLang="en-US" dirty="0"/>
              <a:t>到了</a:t>
            </a:r>
            <a:r>
              <a:rPr kumimoji="1" lang="en-US" altLang="zh-CN" dirty="0"/>
              <a:t>centralized KVS (</a:t>
            </a:r>
            <a:r>
              <a:rPr kumimoji="1" lang="zh-CN" altLang="en-US" dirty="0"/>
              <a:t>除了对</a:t>
            </a:r>
            <a:r>
              <a:rPr kumimoji="1" lang="en-US" altLang="zh-CN" dirty="0"/>
              <a:t>primary</a:t>
            </a:r>
            <a:r>
              <a:rPr kumimoji="1" lang="zh-CN" altLang="en-US" dirty="0"/>
              <a:t>的访问）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可靠性：分为两部分：</a:t>
            </a:r>
            <a:endParaRPr kumimoji="1" lang="en-US" altLang="zh-CN" dirty="0"/>
          </a:p>
          <a:p>
            <a:r>
              <a:rPr kumimoji="1" lang="en-US" altLang="zh-CN" dirty="0"/>
              <a:t>1.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primary</a:t>
            </a:r>
            <a:r>
              <a:rPr kumimoji="1" lang="zh-CN" altLang="en-US" dirty="0"/>
              <a:t>挂了，没法访问了</a:t>
            </a:r>
            <a:endParaRPr kumimoji="1" lang="en-US" altLang="zh-CN" dirty="0"/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 </a:t>
            </a:r>
            <a:r>
              <a:rPr kumimoji="1" lang="en-US" altLang="zh-CN" dirty="0"/>
              <a:t>backup</a:t>
            </a:r>
            <a:r>
              <a:rPr kumimoji="1" lang="zh-CN" altLang="en-US" dirty="0"/>
              <a:t>挂了，</a:t>
            </a:r>
            <a:r>
              <a:rPr kumimoji="1" lang="en-US" altLang="zh-CN" dirty="0"/>
              <a:t>primary</a:t>
            </a:r>
            <a:r>
              <a:rPr kumimoji="1" lang="zh-CN" altLang="en-US" dirty="0"/>
              <a:t>没法</a:t>
            </a:r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了（和最初的</a:t>
            </a:r>
            <a:r>
              <a:rPr kumimoji="1" lang="en-US" altLang="zh-CN" dirty="0"/>
              <a:t>naive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approach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#2</a:t>
            </a:r>
            <a:r>
              <a:rPr kumimoji="1" lang="zh-CN" altLang="en-US" dirty="0"/>
              <a:t>一样）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0779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核心：不只有一台机器做</a:t>
            </a:r>
            <a:r>
              <a:rPr kumimoji="1" lang="en-US" altLang="zh-CN" dirty="0"/>
              <a:t>primary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1247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核心问题：</a:t>
            </a:r>
            <a:r>
              <a:rPr kumimoji="1" lang="en-US" altLang="zh-CN" dirty="0"/>
              <a:t>x</a:t>
            </a:r>
            <a:r>
              <a:rPr kumimoji="1" lang="zh-CN" altLang="en-US" dirty="0"/>
              <a:t>在写的时候，他同时在被其他</a:t>
            </a:r>
            <a:r>
              <a:rPr kumimoji="1" lang="en-US" altLang="zh-CN" dirty="0"/>
              <a:t>read</a:t>
            </a:r>
            <a:r>
              <a:rPr kumimoji="1" lang="zh-CN" altLang="en-US" dirty="0"/>
              <a:t>读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0577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9997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4623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8708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600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Note: </a:t>
            </a:r>
            <a:r>
              <a:rPr kumimoji="1" lang="zh-CN" altLang="en-US" dirty="0"/>
              <a:t>两个</a:t>
            </a:r>
            <a:r>
              <a:rPr kumimoji="1" lang="en-US" altLang="zh-CN" dirty="0"/>
              <a:t>SRV</a:t>
            </a:r>
            <a:r>
              <a:rPr kumimoji="1" lang="zh-CN" altLang="en-US" dirty="0"/>
              <a:t>的结果不一致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5600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5715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不能直接</a:t>
            </a:r>
            <a:r>
              <a:rPr kumimoji="1" lang="en-US" altLang="zh-CN" dirty="0"/>
              <a:t>apply</a:t>
            </a:r>
            <a:r>
              <a:rPr kumimoji="1" lang="zh-CN" altLang="en-US" dirty="0"/>
              <a:t>；要</a:t>
            </a:r>
            <a:r>
              <a:rPr kumimoji="1" lang="en-US" altLang="zh-CN" dirty="0"/>
              <a:t>delay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sync</a:t>
            </a:r>
            <a:r>
              <a:rPr kumimoji="1" lang="zh-CN" altLang="en-US" dirty="0"/>
              <a:t>：保证大家的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都一样了；然后再</a:t>
            </a:r>
            <a:r>
              <a:rPr kumimoji="1" lang="en-US" altLang="zh-CN" dirty="0"/>
              <a:t>apply</a:t>
            </a:r>
          </a:p>
          <a:p>
            <a:endParaRPr kumimoji="1" lang="en-US" altLang="zh-CN" dirty="0"/>
          </a:p>
          <a:p>
            <a:r>
              <a:rPr kumimoji="1" lang="zh-CN" altLang="en-US" dirty="0"/>
              <a:t>讲动画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884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我们上面说要</a:t>
            </a:r>
            <a:r>
              <a:rPr kumimoji="1" lang="en-US" altLang="zh-CN" dirty="0"/>
              <a:t>sort</a:t>
            </a:r>
            <a:r>
              <a:rPr kumimoji="1" lang="zh-CN" altLang="en-US" dirty="0"/>
              <a:t>了，采用什么顺序来</a:t>
            </a:r>
            <a:r>
              <a:rPr kumimoji="1" lang="en-US" altLang="zh-CN" dirty="0"/>
              <a:t>sort</a:t>
            </a:r>
            <a:r>
              <a:rPr kumimoji="1" lang="zh-CN" altLang="en-US" dirty="0"/>
              <a:t>呢？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6203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直观：采用时间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讲下物理时间的实现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再讲</a:t>
            </a:r>
            <a:r>
              <a:rPr kumimoji="1" lang="en-US" altLang="zh-CN" dirty="0"/>
              <a:t>challenge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4796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294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我们上面说要</a:t>
            </a:r>
            <a:r>
              <a:rPr kumimoji="1" lang="en-US" altLang="zh-CN" dirty="0"/>
              <a:t>sort</a:t>
            </a:r>
            <a:r>
              <a:rPr kumimoji="1" lang="zh-CN" altLang="en-US" dirty="0"/>
              <a:t>了，采用什么顺序来</a:t>
            </a:r>
            <a:r>
              <a:rPr kumimoji="1" lang="en-US" altLang="zh-CN" dirty="0"/>
              <a:t>sort</a:t>
            </a:r>
            <a:r>
              <a:rPr kumimoji="1" lang="zh-CN" altLang="en-US" dirty="0"/>
              <a:t>呢？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436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我们可以看一个：时钟不同步造成正确性的问题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08569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why not sync global wall clock time? impossible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0322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kumimoji="1" lang="en-US" altLang="zh-CN" dirty="0"/>
              <a:t>No</a:t>
            </a:r>
          </a:p>
          <a:p>
            <a:pPr marL="228600" indent="-228600">
              <a:buAutoNum type="arabicPeriod"/>
            </a:pPr>
            <a:r>
              <a:rPr kumimoji="1" lang="en-US" altLang="zh-CN" dirty="0"/>
              <a:t>No</a:t>
            </a:r>
          </a:p>
          <a:p>
            <a:pPr marL="228600" indent="-228600">
              <a:buAutoNum type="arabicPeriod"/>
            </a:pPr>
            <a:r>
              <a:rPr kumimoji="1" lang="en-US" altLang="zh-CN" dirty="0"/>
              <a:t>Yes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81196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9118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inefficient: </a:t>
            </a:r>
          </a:p>
          <a:p>
            <a:r>
              <a:rPr kumimoji="1" lang="en-US" altLang="zh-CN" dirty="0"/>
              <a:t>- sync performance</a:t>
            </a:r>
          </a:p>
          <a:p>
            <a:r>
              <a:rPr kumimoji="1" lang="en-US" altLang="zh-CN" dirty="0"/>
              <a:t>- log size 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想想：怎么才能做呢？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9023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zh-CN" sz="1200" dirty="0"/>
              <a:t>Any write with a known CSN is stable</a:t>
            </a: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Why? Because later writes will have a larger CSN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dirty="0"/>
              <a:t>中央服务器怎么容错？可以放数据中心，网络连接比较稳定</a:t>
            </a:r>
            <a:endParaRPr kumimoji="1" lang="en" altLang="zh-CN" sz="1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33787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69493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4825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008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552197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0246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8615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33020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8570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0284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0284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772400" cy="160068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Consistency models</a:t>
            </a:r>
            <a:br>
              <a:rPr kumimoji="1" lang="en-US" altLang="zh-CN" sz="3600" b="0" dirty="0">
                <a:latin typeface="+mn-lt"/>
              </a:rPr>
            </a:br>
            <a:r>
              <a:rPr kumimoji="1" lang="en-US" altLang="zh-CN" sz="3600" b="0" dirty="0">
                <a:latin typeface="+mn-lt"/>
              </a:rPr>
              <a:t>and </a:t>
            </a:r>
            <a:br>
              <a:rPr kumimoji="1" lang="en-US" altLang="zh-CN" sz="3600" b="0" dirty="0">
                <a:latin typeface="+mn-lt"/>
              </a:rPr>
            </a:br>
            <a:r>
              <a:rPr kumimoji="1" lang="en-US" altLang="zh-CN" sz="3600" b="0" dirty="0">
                <a:latin typeface="+mn-lt"/>
              </a:rPr>
              <a:t>eventual consistency </a:t>
            </a:r>
            <a:endParaRPr kumimoji="1" lang="zh-CN" altLang="en-US" sz="1800" b="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(2023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55205806-95B5-1349-B265-4053404601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84370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Xingda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Wei,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61E6D45-344D-2C4D-B325-8CD466AB5143}"/>
              </a:ext>
            </a:extLst>
          </p:cNvPr>
          <p:cNvSpPr/>
          <p:nvPr/>
        </p:nvSpPr>
        <p:spPr>
          <a:xfrm>
            <a:off x="64006" y="5319186"/>
            <a:ext cx="4160241" cy="3957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500" dirty="0"/>
              <a:t>Credits: Rong </a:t>
            </a:r>
            <a:r>
              <a:rPr kumimoji="1" lang="en-US" altLang="zh-CN" sz="1500" dirty="0" err="1"/>
              <a:t>Chen@IPADS</a:t>
            </a:r>
            <a:r>
              <a:rPr kumimoji="1" lang="en-US" altLang="zh-CN" sz="1500" dirty="0"/>
              <a:t>, </a:t>
            </a:r>
            <a:r>
              <a:rPr kumimoji="1" lang="en-US" altLang="zh-CN" sz="1500" dirty="0" err="1"/>
              <a:t>jinyang</a:t>
            </a:r>
            <a:r>
              <a:rPr kumimoji="1" lang="en-US" altLang="zh-CN" sz="1500" dirty="0"/>
              <a:t> </a:t>
            </a:r>
            <a:r>
              <a:rPr kumimoji="1" lang="en-US" altLang="zh-CN" sz="1500" dirty="0" err="1"/>
              <a:t>Li@NYU</a:t>
            </a:r>
            <a:endParaRPr kumimoji="1" lang="en-US" altLang="zh-CN" sz="1500" dirty="0"/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Scalable websites overview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84AAE6-ABA1-1148-828B-16573E4A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4658687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Scalable websites powered by </a:t>
            </a:r>
            <a:r>
              <a:rPr kumimoji="1" lang="en-US" altLang="zh-CN" dirty="0">
                <a:solidFill>
                  <a:srgbClr val="BE384B"/>
                </a:solidFill>
              </a:rPr>
              <a:t>distributed systems </a:t>
            </a:r>
          </a:p>
          <a:p>
            <a:pPr lvl="1"/>
            <a:r>
              <a:rPr kumimoji="1" lang="en-US" altLang="zh-CN" dirty="0"/>
              <a:t>For request handling, data storage 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file system</a:t>
              </a:r>
              <a:endParaRPr lang="zh-CN" altLang="en-US" sz="16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00000"/>
                    </a:solidFill>
                  </a:rPr>
                  <a:t>…</a:t>
                </a:r>
                <a:endParaRPr lang="zh-CN" altLang="en-US" sz="2400" dirty="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caching</a:t>
              </a:r>
              <a:endParaRPr lang="zh-CN" altLang="en-US" sz="1600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rgbClr val="000000"/>
                  </a:solidFill>
                </a:rPr>
                <a:t>Message queue</a:t>
              </a:r>
              <a:endParaRPr lang="zh-CN" altLang="en-US" sz="1200" dirty="0"/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4638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735D1F3D-4FD8-6CE9-7F81-AE71588C42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7000"/>
          </a:blip>
          <a:stretch>
            <a:fillRect/>
          </a:stretch>
        </p:blipFill>
        <p:spPr>
          <a:xfrm>
            <a:off x="63126" y="1129307"/>
            <a:ext cx="9540045" cy="4548308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D8CBCEC4-4144-8A5C-5BA5-174817701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Scalable websites overview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FBD6EA-D4CB-7122-6DC8-CFD62D4AF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Scalable websites powered by </a:t>
            </a:r>
            <a:r>
              <a:rPr kumimoji="1" lang="en-US" altLang="zh-CN" dirty="0">
                <a:solidFill>
                  <a:srgbClr val="BE384B"/>
                </a:solidFill>
              </a:rPr>
              <a:t>distributed systems </a:t>
            </a:r>
          </a:p>
          <a:p>
            <a:pPr lvl="1"/>
            <a:r>
              <a:rPr kumimoji="1" lang="en-US" altLang="zh-CN" dirty="0"/>
              <a:t>For request handling, </a:t>
            </a:r>
            <a:r>
              <a:rPr kumimoji="1" lang="en-US" altLang="zh-CN" b="1" dirty="0"/>
              <a:t>data storage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3E92A6-3398-A94D-2546-738DDC98B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2D72863-B32F-E52E-21F6-2D8E2F670B1D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  <a:solidFill>
            <a:schemeClr val="bg1"/>
          </a:solidFill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739D3356-271C-6042-BEB9-9014AB1C5989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  <a:grpFill/>
          </p:grpSpPr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3257660D-FCFB-4FD3-7DEF-EDD138755792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E5E59CC8-34C9-B9B3-C469-6C801A47FD65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id="{5952639E-3F74-CE3E-DD9E-4F014C80CB3B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  <a:grpFill/>
            </p:grpSpPr>
            <p:sp>
              <p:nvSpPr>
                <p:cNvPr id="25" name="磁盘 24">
                  <a:extLst>
                    <a:ext uri="{FF2B5EF4-FFF2-40B4-BE49-F238E27FC236}">
                      <a16:creationId xmlns:a16="http://schemas.microsoft.com/office/drawing/2014/main" id="{C93DF135-BFE5-7982-5F50-88FD1B7E42BA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36808890-793F-2E73-F326-9C12765DBA73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16A9578C-723D-C39D-ED25-F71ABC564559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  <a:grpFill/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3C0FF21D-0E5F-928E-8D3A-307AA752A1ED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8DFD5B75-36C8-AB53-1D26-83F1418C84A4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id="{863F8931-14DC-9469-744A-38C02E7F2423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  <a:grpFill/>
            </p:grpSpPr>
            <p:sp>
              <p:nvSpPr>
                <p:cNvPr id="20" name="磁盘 19">
                  <a:extLst>
                    <a:ext uri="{FF2B5EF4-FFF2-40B4-BE49-F238E27FC236}">
                      <a16:creationId xmlns:a16="http://schemas.microsoft.com/office/drawing/2014/main" id="{ECCFF6F4-9215-A0DD-348D-AAE0A79A06BF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B5CADDCA-CC59-9E6B-28A1-0F1F230EED9F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994FB383-39BF-B65A-218C-A4E7E69B4412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8159E64-1520-726C-C56A-6470EC63E463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915FA2E-AFA6-9F10-EF99-704AEF9F4A90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database</a:t>
              </a:r>
              <a:endParaRPr lang="zh-CN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5972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55104D-1E11-4D74-7AA2-A9915BA35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Storage 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is a very large topic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4281CD-D86A-9080-6B3F-597B2FB9D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(Informally) A storage system is system to store &amp; manage the data </a:t>
            </a:r>
          </a:p>
          <a:p>
            <a:r>
              <a:rPr kumimoji="1" lang="en-US" altLang="zh-CN" dirty="0"/>
              <a:t>Data can be </a:t>
            </a:r>
          </a:p>
          <a:p>
            <a:pPr lvl="1"/>
            <a:r>
              <a:rPr kumimoji="1" lang="en-US" altLang="zh-CN" dirty="0"/>
              <a:t>File (Filesystem) </a:t>
            </a:r>
          </a:p>
          <a:p>
            <a:pPr lvl="1"/>
            <a:r>
              <a:rPr kumimoji="1" lang="en-US" altLang="zh-CN" dirty="0"/>
              <a:t>Key-value pairs (Key-value store)</a:t>
            </a:r>
          </a:p>
          <a:p>
            <a:pPr lvl="1"/>
            <a:r>
              <a:rPr kumimoji="1" lang="en-US" altLang="zh-CN" dirty="0"/>
              <a:t>More complex model, e.g., Graph. (Graph store)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B3BF687-697B-4002-E5D5-EE94869B8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6991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2C5FE6-34FB-7C4A-1285-931B8B92A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Requirements considered by the storage system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C95B28-27A8-B3FB-5B98-A6F840365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Consistency </a:t>
            </a:r>
          </a:p>
          <a:p>
            <a:pPr lvl="1"/>
            <a:r>
              <a:rPr kumimoji="1" lang="en-US" altLang="zh-CN" dirty="0"/>
              <a:t>Is the returned data correct? </a:t>
            </a:r>
          </a:p>
          <a:p>
            <a:r>
              <a:rPr kumimoji="1" lang="en-US" altLang="zh-CN" dirty="0"/>
              <a:t>Performance </a:t>
            </a:r>
          </a:p>
          <a:p>
            <a:pPr lvl="1"/>
            <a:r>
              <a:rPr kumimoji="1" lang="en-US" altLang="zh-CN" dirty="0"/>
              <a:t>How fast is my data access? </a:t>
            </a:r>
          </a:p>
          <a:p>
            <a:r>
              <a:rPr kumimoji="1" lang="en-US" altLang="zh-CN" dirty="0"/>
              <a:t>Reliability </a:t>
            </a:r>
          </a:p>
          <a:p>
            <a:pPr lvl="1"/>
            <a:r>
              <a:rPr kumimoji="1" lang="en-US" altLang="zh-CN" dirty="0"/>
              <a:t>Can my stored data tolerate failures?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466A33-7118-1EE9-D89A-139345582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8B02163-4711-0DFD-8055-8A1DDF6397BC}"/>
              </a:ext>
            </a:extLst>
          </p:cNvPr>
          <p:cNvSpPr/>
          <p:nvPr/>
        </p:nvSpPr>
        <p:spPr>
          <a:xfrm>
            <a:off x="302840" y="1129308"/>
            <a:ext cx="7149480" cy="864096"/>
          </a:xfrm>
          <a:prstGeom prst="rect">
            <a:avLst/>
          </a:prstGeom>
          <a:ln w="28575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27384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2923CC-BABF-43BD-78FE-073F93872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Review: replicated KVS, write sync no wait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7E291A-6E97-AE61-BFFF-310A674D0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733656" cy="2222447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Read: return the latest copy on the local KVS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Write: update the local KVS, </a:t>
            </a:r>
            <a:r>
              <a:rPr kumimoji="1" lang="en-US" altLang="zh-CN" dirty="0">
                <a:solidFill>
                  <a:srgbClr val="C00000"/>
                </a:solidFill>
              </a:rPr>
              <a:t>sync with the others in background &amp; return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Unexpected behavior can happen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Suppose the data, X and Y are both 0 at all KVS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00BF49-0BD5-0E0C-369A-D491C238A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sp>
        <p:nvSpPr>
          <p:cNvPr id="5" name="Can 10">
            <a:extLst>
              <a:ext uri="{FF2B5EF4-FFF2-40B4-BE49-F238E27FC236}">
                <a16:creationId xmlns:a16="http://schemas.microsoft.com/office/drawing/2014/main" id="{2765E0C9-0012-C174-1F2A-2B0356EF76DE}"/>
              </a:ext>
            </a:extLst>
          </p:cNvPr>
          <p:cNvSpPr/>
          <p:nvPr/>
        </p:nvSpPr>
        <p:spPr>
          <a:xfrm>
            <a:off x="755576" y="3500980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Can 10">
            <a:extLst>
              <a:ext uri="{FF2B5EF4-FFF2-40B4-BE49-F238E27FC236}">
                <a16:creationId xmlns:a16="http://schemas.microsoft.com/office/drawing/2014/main" id="{D988E857-63FF-52B9-29BF-4EEC764A73F9}"/>
              </a:ext>
            </a:extLst>
          </p:cNvPr>
          <p:cNvSpPr/>
          <p:nvPr/>
        </p:nvSpPr>
        <p:spPr>
          <a:xfrm>
            <a:off x="755576" y="4602945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478DDE09-7AE6-BA5E-E10D-9ADFEA50A6DD}"/>
              </a:ext>
            </a:extLst>
          </p:cNvPr>
          <p:cNvCxnSpPr>
            <a:cxnSpLocks/>
          </p:cNvCxnSpPr>
          <p:nvPr/>
        </p:nvCxnSpPr>
        <p:spPr>
          <a:xfrm>
            <a:off x="1903329" y="3682935"/>
            <a:ext cx="6197063" cy="160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FF352806-58FF-AE41-F37D-FF3363AA29AD}"/>
              </a:ext>
            </a:extLst>
          </p:cNvPr>
          <p:cNvCxnSpPr>
            <a:cxnSpLocks/>
          </p:cNvCxnSpPr>
          <p:nvPr/>
        </p:nvCxnSpPr>
        <p:spPr>
          <a:xfrm>
            <a:off x="1903328" y="4843309"/>
            <a:ext cx="6197064" cy="160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894D60E9-FBD0-D3B7-16A5-D3A8639361F3}"/>
              </a:ext>
            </a:extLst>
          </p:cNvPr>
          <p:cNvSpPr txBox="1"/>
          <p:nvPr/>
        </p:nvSpPr>
        <p:spPr>
          <a:xfrm>
            <a:off x="395536" y="3023582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Stores X,Y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ED06E0B-BF8F-4AF0-E202-8CF53FFF37D1}"/>
              </a:ext>
            </a:extLst>
          </p:cNvPr>
          <p:cNvSpPr txBox="1"/>
          <p:nvPr/>
        </p:nvSpPr>
        <p:spPr>
          <a:xfrm>
            <a:off x="395536" y="5152464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Stores X,Y</a:t>
            </a:r>
            <a:endParaRPr lang="zh-CN" altLang="en-US" dirty="0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D08DAA56-7EA0-A346-43C4-80C2108FFBF2}"/>
              </a:ext>
            </a:extLst>
          </p:cNvPr>
          <p:cNvCxnSpPr/>
          <p:nvPr/>
        </p:nvCxnSpPr>
        <p:spPr>
          <a:xfrm>
            <a:off x="3275856" y="3699011"/>
            <a:ext cx="288032" cy="517349"/>
          </a:xfrm>
          <a:prstGeom prst="straightConnector1">
            <a:avLst/>
          </a:prstGeom>
          <a:ln w="22225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乘 23">
            <a:extLst>
              <a:ext uri="{FF2B5EF4-FFF2-40B4-BE49-F238E27FC236}">
                <a16:creationId xmlns:a16="http://schemas.microsoft.com/office/drawing/2014/main" id="{E39D4B23-0D7D-1AC6-8AC9-1B2AA1000E98}"/>
              </a:ext>
            </a:extLst>
          </p:cNvPr>
          <p:cNvSpPr/>
          <p:nvPr/>
        </p:nvSpPr>
        <p:spPr>
          <a:xfrm>
            <a:off x="3450184" y="3974595"/>
            <a:ext cx="227407" cy="390000"/>
          </a:xfrm>
          <a:prstGeom prst="mathMultiply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507C0305-F8C1-7BDB-8327-F5F0E4705AE7}"/>
              </a:ext>
            </a:extLst>
          </p:cNvPr>
          <p:cNvCxnSpPr>
            <a:cxnSpLocks/>
          </p:cNvCxnSpPr>
          <p:nvPr/>
        </p:nvCxnSpPr>
        <p:spPr>
          <a:xfrm>
            <a:off x="5252175" y="3675186"/>
            <a:ext cx="639734" cy="1149059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54A8D317-7735-12D6-CA11-A1F34BA95BB3}"/>
              </a:ext>
            </a:extLst>
          </p:cNvPr>
          <p:cNvGrpSpPr/>
          <p:nvPr/>
        </p:nvGrpSpPr>
        <p:grpSpPr>
          <a:xfrm>
            <a:off x="971604" y="3087796"/>
            <a:ext cx="2832369" cy="1240332"/>
            <a:chOff x="971604" y="2737048"/>
            <a:chExt cx="2832369" cy="1240332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4B71ADC-F6D7-475B-45C8-AB3ECEC9DEF9}"/>
                </a:ext>
              </a:extLst>
            </p:cNvPr>
            <p:cNvSpPr txBox="1"/>
            <p:nvPr/>
          </p:nvSpPr>
          <p:spPr>
            <a:xfrm>
              <a:off x="1547664" y="2737048"/>
              <a:ext cx="117130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/>
                <a:t>Put(X,1)</a:t>
              </a:r>
              <a:endParaRPr lang="zh-CN" altLang="en-US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5F88854-6AF0-1788-C710-A085823FFF6F}"/>
                </a:ext>
              </a:extLst>
            </p:cNvPr>
            <p:cNvSpPr txBox="1"/>
            <p:nvPr/>
          </p:nvSpPr>
          <p:spPr>
            <a:xfrm>
              <a:off x="2632667" y="2737048"/>
              <a:ext cx="117130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/>
                <a:t>Done</a:t>
              </a:r>
              <a:endParaRPr lang="zh-CN" altLang="en-US" dirty="0"/>
            </a:p>
          </p:txBody>
        </p: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EC927431-23C9-C56B-AA25-8981C2A32FDD}"/>
                </a:ext>
              </a:extLst>
            </p:cNvPr>
            <p:cNvGrpSpPr/>
            <p:nvPr/>
          </p:nvGrpSpPr>
          <p:grpSpPr>
            <a:xfrm>
              <a:off x="971604" y="3170596"/>
              <a:ext cx="2248697" cy="806784"/>
              <a:chOff x="971604" y="3170596"/>
              <a:chExt cx="2248697" cy="806784"/>
            </a:xfrm>
          </p:grpSpPr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id="{0E1C0E34-CFCB-663A-65AE-D4024A093052}"/>
                  </a:ext>
                </a:extLst>
              </p:cNvPr>
              <p:cNvGrpSpPr/>
              <p:nvPr/>
            </p:nvGrpSpPr>
            <p:grpSpPr>
              <a:xfrm>
                <a:off x="2133317" y="3170596"/>
                <a:ext cx="1086984" cy="284755"/>
                <a:chOff x="2339752" y="2425452"/>
                <a:chExt cx="1086984" cy="284755"/>
              </a:xfrm>
            </p:grpSpPr>
            <p:cxnSp>
              <p:nvCxnSpPr>
                <p:cNvPr id="18" name="直线连接符 17">
                  <a:extLst>
                    <a:ext uri="{FF2B5EF4-FFF2-40B4-BE49-F238E27FC236}">
                      <a16:creationId xmlns:a16="http://schemas.microsoft.com/office/drawing/2014/main" id="{62E8E2E5-A7AF-B13E-2F44-4EB98E1BAA34}"/>
                    </a:ext>
                  </a:extLst>
                </p:cNvPr>
                <p:cNvCxnSpPr/>
                <p:nvPr/>
              </p:nvCxnSpPr>
              <p:spPr>
                <a:xfrm>
                  <a:off x="2340928" y="2425452"/>
                  <a:ext cx="0" cy="28475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直线连接符 18">
                  <a:extLst>
                    <a:ext uri="{FF2B5EF4-FFF2-40B4-BE49-F238E27FC236}">
                      <a16:creationId xmlns:a16="http://schemas.microsoft.com/office/drawing/2014/main" id="{77F5DB64-B8D1-029A-5E73-AC384E202357}"/>
                    </a:ext>
                  </a:extLst>
                </p:cNvPr>
                <p:cNvCxnSpPr/>
                <p:nvPr/>
              </p:nvCxnSpPr>
              <p:spPr>
                <a:xfrm>
                  <a:off x="3426736" y="2425452"/>
                  <a:ext cx="0" cy="28475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线连接符 19">
                  <a:extLst>
                    <a:ext uri="{FF2B5EF4-FFF2-40B4-BE49-F238E27FC236}">
                      <a16:creationId xmlns:a16="http://schemas.microsoft.com/office/drawing/2014/main" id="{6A818FFE-E6FA-3AD0-82E2-F5E1F071007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39752" y="2569468"/>
                  <a:ext cx="108698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18733F69-530C-F13A-C892-6DAE9111C5F5}"/>
                  </a:ext>
                </a:extLst>
              </p:cNvPr>
              <p:cNvSpPr/>
              <p:nvPr/>
            </p:nvSpPr>
            <p:spPr>
              <a:xfrm>
                <a:off x="2936157" y="3192778"/>
                <a:ext cx="213827" cy="216024"/>
              </a:xfrm>
              <a:prstGeom prst="rect">
                <a:avLst/>
              </a:prstGeom>
              <a:solidFill>
                <a:srgbClr val="FFE6FE"/>
              </a:solidFill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6ECFDEBE-3CB6-CCAA-8B36-9DB712468654}"/>
                  </a:ext>
                </a:extLst>
              </p:cNvPr>
              <p:cNvSpPr txBox="1"/>
              <p:nvPr/>
            </p:nvSpPr>
            <p:spPr>
              <a:xfrm>
                <a:off x="971604" y="3608048"/>
                <a:ext cx="209391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dirty="0"/>
                  <a:t>Update local KVS</a:t>
                </a:r>
                <a:endParaRPr lang="zh-CN" altLang="en-US" dirty="0"/>
              </a:p>
            </p:txBody>
          </p:sp>
        </p:grpSp>
      </p:grpSp>
      <p:sp>
        <p:nvSpPr>
          <p:cNvPr id="72" name="任意形状 71">
            <a:extLst>
              <a:ext uri="{FF2B5EF4-FFF2-40B4-BE49-F238E27FC236}">
                <a16:creationId xmlns:a16="http://schemas.microsoft.com/office/drawing/2014/main" id="{F1687539-9FE5-E118-A8D8-B30A0A19A0A9}"/>
              </a:ext>
            </a:extLst>
          </p:cNvPr>
          <p:cNvSpPr/>
          <p:nvPr/>
        </p:nvSpPr>
        <p:spPr>
          <a:xfrm>
            <a:off x="2286000" y="3729379"/>
            <a:ext cx="712922" cy="294467"/>
          </a:xfrm>
          <a:custGeom>
            <a:avLst/>
            <a:gdLst>
              <a:gd name="connsiteX0" fmla="*/ 0 w 712922"/>
              <a:gd name="connsiteY0" fmla="*/ 294467 h 294467"/>
              <a:gd name="connsiteX1" fmla="*/ 240224 w 712922"/>
              <a:gd name="connsiteY1" fmla="*/ 69742 h 294467"/>
              <a:gd name="connsiteX2" fmla="*/ 712922 w 712922"/>
              <a:gd name="connsiteY2" fmla="*/ 0 h 294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2922" h="294467">
                <a:moveTo>
                  <a:pt x="0" y="294467"/>
                </a:moveTo>
                <a:cubicBezTo>
                  <a:pt x="60702" y="206643"/>
                  <a:pt x="121404" y="118820"/>
                  <a:pt x="240224" y="69742"/>
                </a:cubicBezTo>
                <a:cubicBezTo>
                  <a:pt x="359044" y="20664"/>
                  <a:pt x="535983" y="10332"/>
                  <a:pt x="712922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31B43015-B8F8-10C3-F117-2A6382950D27}"/>
              </a:ext>
            </a:extLst>
          </p:cNvPr>
          <p:cNvGrpSpPr/>
          <p:nvPr/>
        </p:nvGrpSpPr>
        <p:grpSpPr>
          <a:xfrm>
            <a:off x="3574982" y="3124263"/>
            <a:ext cx="2256309" cy="718303"/>
            <a:chOff x="1547664" y="2737048"/>
            <a:chExt cx="2256309" cy="718303"/>
          </a:xfrm>
        </p:grpSpPr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00575FFF-3802-DB26-6E56-631A90A5DACC}"/>
                </a:ext>
              </a:extLst>
            </p:cNvPr>
            <p:cNvSpPr txBox="1"/>
            <p:nvPr/>
          </p:nvSpPr>
          <p:spPr>
            <a:xfrm>
              <a:off x="1547664" y="2737048"/>
              <a:ext cx="117130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/>
                <a:t>Put(Y,1)</a:t>
              </a:r>
              <a:endParaRPr lang="zh-CN" altLang="en-US" dirty="0"/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EFE8A97B-A711-3422-BE55-762C902AC5D7}"/>
                </a:ext>
              </a:extLst>
            </p:cNvPr>
            <p:cNvSpPr txBox="1"/>
            <p:nvPr/>
          </p:nvSpPr>
          <p:spPr>
            <a:xfrm>
              <a:off x="2632667" y="2737048"/>
              <a:ext cx="117130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/>
                <a:t>Done</a:t>
              </a:r>
              <a:endParaRPr lang="zh-CN" altLang="en-US" dirty="0"/>
            </a:p>
          </p:txBody>
        </p:sp>
        <p:grpSp>
          <p:nvGrpSpPr>
            <p:cNvPr id="77" name="组合 76">
              <a:extLst>
                <a:ext uri="{FF2B5EF4-FFF2-40B4-BE49-F238E27FC236}">
                  <a16:creationId xmlns:a16="http://schemas.microsoft.com/office/drawing/2014/main" id="{4DF69B37-CD2B-CF46-C917-0E898A66F7F0}"/>
                </a:ext>
              </a:extLst>
            </p:cNvPr>
            <p:cNvGrpSpPr/>
            <p:nvPr/>
          </p:nvGrpSpPr>
          <p:grpSpPr>
            <a:xfrm>
              <a:off x="2133317" y="3170596"/>
              <a:ext cx="1086984" cy="284755"/>
              <a:chOff x="2133317" y="3170596"/>
              <a:chExt cx="1086984" cy="284755"/>
            </a:xfrm>
          </p:grpSpPr>
          <p:grpSp>
            <p:nvGrpSpPr>
              <p:cNvPr id="78" name="组合 77">
                <a:extLst>
                  <a:ext uri="{FF2B5EF4-FFF2-40B4-BE49-F238E27FC236}">
                    <a16:creationId xmlns:a16="http://schemas.microsoft.com/office/drawing/2014/main" id="{D914CA7C-6E9E-F946-5ED8-5CC091E15300}"/>
                  </a:ext>
                </a:extLst>
              </p:cNvPr>
              <p:cNvGrpSpPr/>
              <p:nvPr/>
            </p:nvGrpSpPr>
            <p:grpSpPr>
              <a:xfrm>
                <a:off x="2133317" y="3170596"/>
                <a:ext cx="1086984" cy="284755"/>
                <a:chOff x="2339752" y="2425452"/>
                <a:chExt cx="1086984" cy="284755"/>
              </a:xfrm>
            </p:grpSpPr>
            <p:cxnSp>
              <p:nvCxnSpPr>
                <p:cNvPr id="81" name="直线连接符 80">
                  <a:extLst>
                    <a:ext uri="{FF2B5EF4-FFF2-40B4-BE49-F238E27FC236}">
                      <a16:creationId xmlns:a16="http://schemas.microsoft.com/office/drawing/2014/main" id="{A1B805DD-12BB-B2F0-A1F7-C728576329D4}"/>
                    </a:ext>
                  </a:extLst>
                </p:cNvPr>
                <p:cNvCxnSpPr/>
                <p:nvPr/>
              </p:nvCxnSpPr>
              <p:spPr>
                <a:xfrm>
                  <a:off x="2340928" y="2425452"/>
                  <a:ext cx="0" cy="28475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直线连接符 81">
                  <a:extLst>
                    <a:ext uri="{FF2B5EF4-FFF2-40B4-BE49-F238E27FC236}">
                      <a16:creationId xmlns:a16="http://schemas.microsoft.com/office/drawing/2014/main" id="{EE909FCE-CEEF-263F-1BAE-FC64533FFEB3}"/>
                    </a:ext>
                  </a:extLst>
                </p:cNvPr>
                <p:cNvCxnSpPr/>
                <p:nvPr/>
              </p:nvCxnSpPr>
              <p:spPr>
                <a:xfrm>
                  <a:off x="3426736" y="2425452"/>
                  <a:ext cx="0" cy="28475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直线连接符 82">
                  <a:extLst>
                    <a:ext uri="{FF2B5EF4-FFF2-40B4-BE49-F238E27FC236}">
                      <a16:creationId xmlns:a16="http://schemas.microsoft.com/office/drawing/2014/main" id="{ECCD0C3D-ABF2-18EB-488A-C6BBA16D90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39752" y="2569468"/>
                  <a:ext cx="108698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9" name="矩形 78">
                <a:extLst>
                  <a:ext uri="{FF2B5EF4-FFF2-40B4-BE49-F238E27FC236}">
                    <a16:creationId xmlns:a16="http://schemas.microsoft.com/office/drawing/2014/main" id="{7A7CF7D8-7A0B-31E1-1664-795747628312}"/>
                  </a:ext>
                </a:extLst>
              </p:cNvPr>
              <p:cNvSpPr/>
              <p:nvPr/>
            </p:nvSpPr>
            <p:spPr>
              <a:xfrm>
                <a:off x="2936157" y="3192778"/>
                <a:ext cx="213827" cy="216024"/>
              </a:xfrm>
              <a:prstGeom prst="rect">
                <a:avLst/>
              </a:prstGeom>
              <a:solidFill>
                <a:srgbClr val="FFE6FE"/>
              </a:solidFill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sp>
        <p:nvSpPr>
          <p:cNvPr id="84" name="矩形 83">
            <a:extLst>
              <a:ext uri="{FF2B5EF4-FFF2-40B4-BE49-F238E27FC236}">
                <a16:creationId xmlns:a16="http://schemas.microsoft.com/office/drawing/2014/main" id="{FA5BE0AC-DD8F-7692-EFDB-B2961A64FA39}"/>
              </a:ext>
            </a:extLst>
          </p:cNvPr>
          <p:cNvSpPr/>
          <p:nvPr/>
        </p:nvSpPr>
        <p:spPr>
          <a:xfrm>
            <a:off x="5940152" y="4751373"/>
            <a:ext cx="213827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53E4B66C-3914-56B3-1003-3C18C2CB6787}"/>
              </a:ext>
            </a:extLst>
          </p:cNvPr>
          <p:cNvGrpSpPr/>
          <p:nvPr/>
        </p:nvGrpSpPr>
        <p:grpSpPr>
          <a:xfrm>
            <a:off x="5724128" y="4271936"/>
            <a:ext cx="1777421" cy="723245"/>
            <a:chOff x="842896" y="2732106"/>
            <a:chExt cx="3978140" cy="723245"/>
          </a:xfrm>
        </p:grpSpPr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5F28623F-07E7-9933-DCE8-FFA75D776AA9}"/>
                </a:ext>
              </a:extLst>
            </p:cNvPr>
            <p:cNvSpPr txBox="1"/>
            <p:nvPr/>
          </p:nvSpPr>
          <p:spPr>
            <a:xfrm>
              <a:off x="842896" y="2737048"/>
              <a:ext cx="226747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/>
                <a:t>Read(Y)</a:t>
              </a:r>
              <a:endParaRPr lang="zh-CN" altLang="en-US" dirty="0"/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94B7E649-75A3-15BA-C72E-5177BC2C7C7D}"/>
                </a:ext>
              </a:extLst>
            </p:cNvPr>
            <p:cNvSpPr txBox="1"/>
            <p:nvPr/>
          </p:nvSpPr>
          <p:spPr>
            <a:xfrm>
              <a:off x="2456649" y="2732106"/>
              <a:ext cx="236438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CE12B721-C898-749C-5F0B-07160E33E395}"/>
                </a:ext>
              </a:extLst>
            </p:cNvPr>
            <p:cNvGrpSpPr/>
            <p:nvPr/>
          </p:nvGrpSpPr>
          <p:grpSpPr>
            <a:xfrm>
              <a:off x="2133317" y="3170596"/>
              <a:ext cx="1086984" cy="284755"/>
              <a:chOff x="2339752" y="2425452"/>
              <a:chExt cx="1086984" cy="284755"/>
            </a:xfrm>
          </p:grpSpPr>
          <p:cxnSp>
            <p:nvCxnSpPr>
              <p:cNvPr id="91" name="直线连接符 90">
                <a:extLst>
                  <a:ext uri="{FF2B5EF4-FFF2-40B4-BE49-F238E27FC236}">
                    <a16:creationId xmlns:a16="http://schemas.microsoft.com/office/drawing/2014/main" id="{27294AE3-6EE1-4D64-6316-5D1F9D6BE500}"/>
                  </a:ext>
                </a:extLst>
              </p:cNvPr>
              <p:cNvCxnSpPr/>
              <p:nvPr/>
            </p:nvCxnSpPr>
            <p:spPr>
              <a:xfrm>
                <a:off x="2340928" y="2425452"/>
                <a:ext cx="0" cy="28475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线连接符 91">
                <a:extLst>
                  <a:ext uri="{FF2B5EF4-FFF2-40B4-BE49-F238E27FC236}">
                    <a16:creationId xmlns:a16="http://schemas.microsoft.com/office/drawing/2014/main" id="{BCB3753B-603F-42CF-91FE-F7CE9DF50679}"/>
                  </a:ext>
                </a:extLst>
              </p:cNvPr>
              <p:cNvCxnSpPr/>
              <p:nvPr/>
            </p:nvCxnSpPr>
            <p:spPr>
              <a:xfrm>
                <a:off x="3426736" y="2425452"/>
                <a:ext cx="0" cy="28475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线连接符 92">
                <a:extLst>
                  <a:ext uri="{FF2B5EF4-FFF2-40B4-BE49-F238E27FC236}">
                    <a16:creationId xmlns:a16="http://schemas.microsoft.com/office/drawing/2014/main" id="{39594A1F-AEE8-10A8-733C-4D9A72CF6F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39752" y="2569468"/>
                <a:ext cx="108698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B32A4B3A-1A7B-13D0-EE8A-FE4C178E3F35}"/>
              </a:ext>
            </a:extLst>
          </p:cNvPr>
          <p:cNvGrpSpPr/>
          <p:nvPr/>
        </p:nvGrpSpPr>
        <p:grpSpPr>
          <a:xfrm>
            <a:off x="7074477" y="4255527"/>
            <a:ext cx="1777421" cy="723245"/>
            <a:chOff x="842896" y="2732106"/>
            <a:chExt cx="3978140" cy="723245"/>
          </a:xfrm>
        </p:grpSpPr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1C249F29-2A6B-9898-C35D-97298CA22846}"/>
                </a:ext>
              </a:extLst>
            </p:cNvPr>
            <p:cNvSpPr txBox="1"/>
            <p:nvPr/>
          </p:nvSpPr>
          <p:spPr>
            <a:xfrm>
              <a:off x="842896" y="2737048"/>
              <a:ext cx="226747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/>
                <a:t>Read(X)</a:t>
              </a:r>
              <a:endParaRPr lang="zh-CN" altLang="en-US" dirty="0"/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BD85A207-D1B8-27BF-0AE1-570E9524F93D}"/>
                </a:ext>
              </a:extLst>
            </p:cNvPr>
            <p:cNvSpPr txBox="1"/>
            <p:nvPr/>
          </p:nvSpPr>
          <p:spPr>
            <a:xfrm>
              <a:off x="2456649" y="2732106"/>
              <a:ext cx="236438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/>
                <a:t>0</a:t>
              </a:r>
              <a:endParaRPr lang="zh-CN" altLang="en-US" dirty="0"/>
            </a:p>
          </p:txBody>
        </p:sp>
        <p:grpSp>
          <p:nvGrpSpPr>
            <p:cNvPr id="97" name="组合 96">
              <a:extLst>
                <a:ext uri="{FF2B5EF4-FFF2-40B4-BE49-F238E27FC236}">
                  <a16:creationId xmlns:a16="http://schemas.microsoft.com/office/drawing/2014/main" id="{45531D03-812C-61AF-97BB-AC0EB6F19B44}"/>
                </a:ext>
              </a:extLst>
            </p:cNvPr>
            <p:cNvGrpSpPr/>
            <p:nvPr/>
          </p:nvGrpSpPr>
          <p:grpSpPr>
            <a:xfrm>
              <a:off x="2133317" y="3170596"/>
              <a:ext cx="1086984" cy="284755"/>
              <a:chOff x="2339752" y="2425452"/>
              <a:chExt cx="1086984" cy="284755"/>
            </a:xfrm>
          </p:grpSpPr>
          <p:cxnSp>
            <p:nvCxnSpPr>
              <p:cNvPr id="98" name="直线连接符 97">
                <a:extLst>
                  <a:ext uri="{FF2B5EF4-FFF2-40B4-BE49-F238E27FC236}">
                    <a16:creationId xmlns:a16="http://schemas.microsoft.com/office/drawing/2014/main" id="{716E2C0C-BD84-B29A-14F7-94462425F262}"/>
                  </a:ext>
                </a:extLst>
              </p:cNvPr>
              <p:cNvCxnSpPr/>
              <p:nvPr/>
            </p:nvCxnSpPr>
            <p:spPr>
              <a:xfrm>
                <a:off x="2340928" y="2425452"/>
                <a:ext cx="0" cy="28475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直线连接符 98">
                <a:extLst>
                  <a:ext uri="{FF2B5EF4-FFF2-40B4-BE49-F238E27FC236}">
                    <a16:creationId xmlns:a16="http://schemas.microsoft.com/office/drawing/2014/main" id="{C292057F-865C-F622-0629-FF95E5156227}"/>
                  </a:ext>
                </a:extLst>
              </p:cNvPr>
              <p:cNvCxnSpPr/>
              <p:nvPr/>
            </p:nvCxnSpPr>
            <p:spPr>
              <a:xfrm>
                <a:off x="3426736" y="2425452"/>
                <a:ext cx="0" cy="28475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直线连接符 99">
                <a:extLst>
                  <a:ext uri="{FF2B5EF4-FFF2-40B4-BE49-F238E27FC236}">
                    <a16:creationId xmlns:a16="http://schemas.microsoft.com/office/drawing/2014/main" id="{8FEAAF91-0B3B-BE97-13AB-572D43676A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39752" y="2569468"/>
                <a:ext cx="108698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51956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8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38029C-D4DF-408F-FB6F-EF9C82323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9237712" cy="900442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Summary: unexpected behavior of naïve replicated KVS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5DA6E4-0585-778F-FBE5-5B09AE1F9C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Though it is fast </a:t>
            </a:r>
          </a:p>
          <a:p>
            <a:pPr lvl="1"/>
            <a:r>
              <a:rPr kumimoji="1" lang="en-US" altLang="zh-CN" dirty="0"/>
              <a:t>It has unexpected behavior, or usually called inconsistency happens </a:t>
            </a:r>
          </a:p>
          <a:p>
            <a:r>
              <a:rPr kumimoji="1" lang="en" altLang="zh-CN" dirty="0"/>
              <a:t>How can we write correct distributed programs w/ shared storage? </a:t>
            </a:r>
          </a:p>
          <a:p>
            <a:pPr lvl="1"/>
            <a:r>
              <a:rPr kumimoji="1" lang="en" altLang="zh-CN" dirty="0"/>
              <a:t>The system imposes of </a:t>
            </a:r>
            <a:r>
              <a:rPr kumimoji="1" lang="en" altLang="zh-CN" b="1" dirty="0">
                <a:solidFill>
                  <a:srgbClr val="C00000"/>
                </a:solidFill>
              </a:rPr>
              <a:t>a consistency model </a:t>
            </a:r>
            <a:r>
              <a:rPr kumimoji="1" lang="en" altLang="zh-CN" dirty="0"/>
              <a:t>when operating the distributed data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934DDA-DD59-807C-48DB-36FFC4CBB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62955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5F3BBB-F27A-1340-9D97-4051F7DBC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what is consistency model?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737941-FC39-9843-845A-005694109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0FB184A-4D48-6A40-8CED-10DEC1866BD4}"/>
              </a:ext>
            </a:extLst>
          </p:cNvPr>
          <p:cNvSpPr/>
          <p:nvPr/>
        </p:nvSpPr>
        <p:spPr>
          <a:xfrm>
            <a:off x="316300" y="1116980"/>
            <a:ext cx="8229600" cy="1164456"/>
          </a:xfrm>
          <a:prstGeom prst="rect">
            <a:avLst/>
          </a:prstGeom>
          <a:solidFill>
            <a:srgbClr val="F7F9D6"/>
          </a:solidFill>
          <a:ln w="12700">
            <a:solidFill>
              <a:schemeClr val="tx1"/>
            </a:solidFill>
            <a:tailEnd type="arrow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8902538-406A-8D45-87DB-48FA093AA09D}"/>
              </a:ext>
            </a:extLst>
          </p:cNvPr>
          <p:cNvSpPr/>
          <p:nvPr/>
        </p:nvSpPr>
        <p:spPr>
          <a:xfrm>
            <a:off x="487071" y="1162547"/>
            <a:ext cx="79928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Consistency model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defines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rules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for the </a:t>
            </a:r>
            <a:r>
              <a:rPr kumimoji="1" lang="en-US" altLang="zh-CN" u="sng" dirty="0">
                <a:latin typeface="Consolas" panose="020B0609020204030204" pitchFamily="49" charset="0"/>
                <a:cs typeface="Consolas" panose="020B0609020204030204" pitchFamily="49" charset="0"/>
              </a:rPr>
              <a:t>apparent order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and </a:t>
            </a:r>
          </a:p>
          <a:p>
            <a:r>
              <a:rPr kumimoji="1" lang="en-US" altLang="zh-CN" u="sng" dirty="0">
                <a:latin typeface="Consolas" panose="020B0609020204030204" pitchFamily="49" charset="0"/>
                <a:cs typeface="Consolas" panose="020B0609020204030204" pitchFamily="49" charset="0"/>
              </a:rPr>
              <a:t>visibility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and it is a continuum with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tradeoffs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lvl="4" algn="r">
              <a:spcBef>
                <a:spcPts val="1200"/>
              </a:spcBef>
            </a:pP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- Todd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Lipcon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962588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形状 15">
            <a:extLst>
              <a:ext uri="{FF2B5EF4-FFF2-40B4-BE49-F238E27FC236}">
                <a16:creationId xmlns:a16="http://schemas.microsoft.com/office/drawing/2014/main" id="{FE04EB3A-0D28-7F44-B252-9A67E4FAF74F}"/>
              </a:ext>
            </a:extLst>
          </p:cNvPr>
          <p:cNvSpPr/>
          <p:nvPr/>
        </p:nvSpPr>
        <p:spPr>
          <a:xfrm>
            <a:off x="7010400" y="2953407"/>
            <a:ext cx="608890" cy="546538"/>
          </a:xfrm>
          <a:custGeom>
            <a:avLst/>
            <a:gdLst>
              <a:gd name="connsiteX0" fmla="*/ 462455 w 608890"/>
              <a:gd name="connsiteY0" fmla="*/ 0 h 546538"/>
              <a:gd name="connsiteX1" fmla="*/ 378372 w 608890"/>
              <a:gd name="connsiteY1" fmla="*/ 294290 h 546538"/>
              <a:gd name="connsiteX2" fmla="*/ 599090 w 608890"/>
              <a:gd name="connsiteY2" fmla="*/ 451945 h 546538"/>
              <a:gd name="connsiteX3" fmla="*/ 0 w 608890"/>
              <a:gd name="connsiteY3" fmla="*/ 546538 h 546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890" h="546538">
                <a:moveTo>
                  <a:pt x="462455" y="0"/>
                </a:moveTo>
                <a:cubicBezTo>
                  <a:pt x="409027" y="109483"/>
                  <a:pt x="355600" y="218966"/>
                  <a:pt x="378372" y="294290"/>
                </a:cubicBezTo>
                <a:cubicBezTo>
                  <a:pt x="401144" y="369614"/>
                  <a:pt x="662152" y="409904"/>
                  <a:pt x="599090" y="451945"/>
                </a:cubicBezTo>
                <a:cubicBezTo>
                  <a:pt x="536028" y="493986"/>
                  <a:pt x="268014" y="520262"/>
                  <a:pt x="0" y="546538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C5F3BBB-F27A-1340-9D97-4051F7DBC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what is consistency model?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F58BBF-022E-6041-BF8F-23EFB4323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2857500"/>
            <a:ext cx="8229600" cy="2734255"/>
          </a:xfrm>
        </p:spPr>
        <p:txBody>
          <a:bodyPr/>
          <a:lstStyle/>
          <a:p>
            <a:r>
              <a:rPr kumimoji="1" lang="en-US" altLang="zh-CN" dirty="0"/>
              <a:t>Examples </a:t>
            </a:r>
          </a:p>
          <a:p>
            <a:pPr lvl="1"/>
            <a:r>
              <a:rPr kumimoji="1" lang="en-US" altLang="zh-CN" dirty="0"/>
              <a:t>Local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shared virtual memory</a:t>
            </a:r>
          </a:p>
          <a:p>
            <a:pPr marL="74250" lvl="1" indent="0">
              <a:buNone/>
            </a:pP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737941-FC39-9843-845A-005694109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0FB184A-4D48-6A40-8CED-10DEC1866BD4}"/>
              </a:ext>
            </a:extLst>
          </p:cNvPr>
          <p:cNvSpPr/>
          <p:nvPr/>
        </p:nvSpPr>
        <p:spPr>
          <a:xfrm>
            <a:off x="316300" y="1116980"/>
            <a:ext cx="8229600" cy="1164456"/>
          </a:xfrm>
          <a:prstGeom prst="rect">
            <a:avLst/>
          </a:prstGeom>
          <a:solidFill>
            <a:srgbClr val="F7F9D6"/>
          </a:solidFill>
          <a:ln w="12700">
            <a:solidFill>
              <a:schemeClr val="tx1"/>
            </a:solidFill>
            <a:tailEnd type="arrow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8902538-406A-8D45-87DB-48FA093AA09D}"/>
              </a:ext>
            </a:extLst>
          </p:cNvPr>
          <p:cNvSpPr/>
          <p:nvPr/>
        </p:nvSpPr>
        <p:spPr>
          <a:xfrm>
            <a:off x="487071" y="1162547"/>
            <a:ext cx="79928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Consistency model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defines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rules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for the </a:t>
            </a:r>
            <a:r>
              <a:rPr kumimoji="1" lang="en-US" altLang="zh-CN" u="sng" dirty="0">
                <a:latin typeface="Consolas" panose="020B0609020204030204" pitchFamily="49" charset="0"/>
                <a:cs typeface="Consolas" panose="020B0609020204030204" pitchFamily="49" charset="0"/>
              </a:rPr>
              <a:t>apparent order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and </a:t>
            </a:r>
          </a:p>
          <a:p>
            <a:r>
              <a:rPr kumimoji="1" lang="en-US" altLang="zh-CN" u="sng" dirty="0">
                <a:latin typeface="Consolas" panose="020B0609020204030204" pitchFamily="49" charset="0"/>
                <a:cs typeface="Consolas" panose="020B0609020204030204" pitchFamily="49" charset="0"/>
              </a:rPr>
              <a:t>visibility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and it is a continuum with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tradeoffs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lvl="4" algn="r">
              <a:spcBef>
                <a:spcPts val="1200"/>
              </a:spcBef>
            </a:pP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- Todd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Lipcon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AC8B685-2D87-8746-A379-190722664AFC}"/>
              </a:ext>
            </a:extLst>
          </p:cNvPr>
          <p:cNvSpPr/>
          <p:nvPr/>
        </p:nvSpPr>
        <p:spPr>
          <a:xfrm>
            <a:off x="3851920" y="3259213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W(y)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C424E47-A006-A54D-BA5B-56D5BC3C1D7C}"/>
              </a:ext>
            </a:extLst>
          </p:cNvPr>
          <p:cNvSpPr/>
          <p:nvPr/>
        </p:nvSpPr>
        <p:spPr>
          <a:xfrm>
            <a:off x="4932040" y="3259213"/>
            <a:ext cx="2016224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R(y) (should be 1)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305CB70A-6A06-B14A-B6AE-01974CCF5921}"/>
              </a:ext>
            </a:extLst>
          </p:cNvPr>
          <p:cNvCxnSpPr/>
          <p:nvPr/>
        </p:nvCxnSpPr>
        <p:spPr>
          <a:xfrm>
            <a:off x="646871" y="3910220"/>
            <a:ext cx="7255992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E9B724A6-6361-7F46-8708-B8EB65FA7977}"/>
              </a:ext>
            </a:extLst>
          </p:cNvPr>
          <p:cNvSpPr/>
          <p:nvPr/>
        </p:nvSpPr>
        <p:spPr>
          <a:xfrm>
            <a:off x="7964031" y="3725554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2A988B7-916B-F346-9C14-AE4ACF5B6D1D}"/>
              </a:ext>
            </a:extLst>
          </p:cNvPr>
          <p:cNvGrpSpPr/>
          <p:nvPr/>
        </p:nvGrpSpPr>
        <p:grpSpPr>
          <a:xfrm>
            <a:off x="5192206" y="2379590"/>
            <a:ext cx="3857145" cy="936863"/>
            <a:chOff x="895736" y="1040360"/>
            <a:chExt cx="2337796" cy="936863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1446F0F-6A35-E04B-8D88-10026C5D7C23}"/>
                </a:ext>
              </a:extLst>
            </p:cNvPr>
            <p:cNvSpPr/>
            <p:nvPr/>
          </p:nvSpPr>
          <p:spPr>
            <a:xfrm>
              <a:off x="912507" y="1040360"/>
              <a:ext cx="2304256" cy="653240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BE545D9-205D-2A4D-9588-EE2B07F2E89A}"/>
                </a:ext>
              </a:extLst>
            </p:cNvPr>
            <p:cNvSpPr/>
            <p:nvPr/>
          </p:nvSpPr>
          <p:spPr>
            <a:xfrm>
              <a:off x="895736" y="1053893"/>
              <a:ext cx="2337796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Single object consistency is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also called “coherence”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5058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05BD1A3F-D3E2-BB4D-BB55-9CA1919AA418}"/>
              </a:ext>
            </a:extLst>
          </p:cNvPr>
          <p:cNvSpPr/>
          <p:nvPr/>
        </p:nvSpPr>
        <p:spPr>
          <a:xfrm>
            <a:off x="4574004" y="4086799"/>
            <a:ext cx="304528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Assert X+Y unchanged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76B321DF-F658-5C4D-84F6-3DF23E979EEF}"/>
              </a:ext>
            </a:extLst>
          </p:cNvPr>
          <p:cNvSpPr/>
          <p:nvPr/>
        </p:nvSpPr>
        <p:spPr>
          <a:xfrm>
            <a:off x="7452320" y="4456387"/>
            <a:ext cx="516508" cy="556656"/>
          </a:xfrm>
          <a:custGeom>
            <a:avLst/>
            <a:gdLst>
              <a:gd name="connsiteX0" fmla="*/ 0 w 695669"/>
              <a:gd name="connsiteY0" fmla="*/ 735724 h 778329"/>
              <a:gd name="connsiteX1" fmla="*/ 620110 w 695669"/>
              <a:gd name="connsiteY1" fmla="*/ 725214 h 778329"/>
              <a:gd name="connsiteX2" fmla="*/ 651641 w 695669"/>
              <a:gd name="connsiteY2" fmla="*/ 210207 h 778329"/>
              <a:gd name="connsiteX3" fmla="*/ 315310 w 695669"/>
              <a:gd name="connsiteY3" fmla="*/ 0 h 778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669" h="778329">
                <a:moveTo>
                  <a:pt x="0" y="735724"/>
                </a:moveTo>
                <a:cubicBezTo>
                  <a:pt x="255751" y="774262"/>
                  <a:pt x="511503" y="812800"/>
                  <a:pt x="620110" y="725214"/>
                </a:cubicBezTo>
                <a:cubicBezTo>
                  <a:pt x="728717" y="637628"/>
                  <a:pt x="702441" y="331076"/>
                  <a:pt x="651641" y="210207"/>
                </a:cubicBezTo>
                <a:cubicBezTo>
                  <a:pt x="600841" y="89338"/>
                  <a:pt x="458075" y="44669"/>
                  <a:pt x="31531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任意形状 15">
            <a:extLst>
              <a:ext uri="{FF2B5EF4-FFF2-40B4-BE49-F238E27FC236}">
                <a16:creationId xmlns:a16="http://schemas.microsoft.com/office/drawing/2014/main" id="{FE04EB3A-0D28-7F44-B252-9A67E4FAF74F}"/>
              </a:ext>
            </a:extLst>
          </p:cNvPr>
          <p:cNvSpPr/>
          <p:nvPr/>
        </p:nvSpPr>
        <p:spPr>
          <a:xfrm>
            <a:off x="7010400" y="2953407"/>
            <a:ext cx="608890" cy="546538"/>
          </a:xfrm>
          <a:custGeom>
            <a:avLst/>
            <a:gdLst>
              <a:gd name="connsiteX0" fmla="*/ 462455 w 608890"/>
              <a:gd name="connsiteY0" fmla="*/ 0 h 546538"/>
              <a:gd name="connsiteX1" fmla="*/ 378372 w 608890"/>
              <a:gd name="connsiteY1" fmla="*/ 294290 h 546538"/>
              <a:gd name="connsiteX2" fmla="*/ 599090 w 608890"/>
              <a:gd name="connsiteY2" fmla="*/ 451945 h 546538"/>
              <a:gd name="connsiteX3" fmla="*/ 0 w 608890"/>
              <a:gd name="connsiteY3" fmla="*/ 546538 h 546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890" h="546538">
                <a:moveTo>
                  <a:pt x="462455" y="0"/>
                </a:moveTo>
                <a:cubicBezTo>
                  <a:pt x="409027" y="109483"/>
                  <a:pt x="355600" y="218966"/>
                  <a:pt x="378372" y="294290"/>
                </a:cubicBezTo>
                <a:cubicBezTo>
                  <a:pt x="401144" y="369614"/>
                  <a:pt x="662152" y="409904"/>
                  <a:pt x="599090" y="451945"/>
                </a:cubicBezTo>
                <a:cubicBezTo>
                  <a:pt x="536028" y="493986"/>
                  <a:pt x="268014" y="520262"/>
                  <a:pt x="0" y="546538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C5F3BBB-F27A-1340-9D97-4051F7DBC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what is consistency model?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F58BBF-022E-6041-BF8F-23EFB4323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2857500"/>
            <a:ext cx="8229600" cy="2734255"/>
          </a:xfrm>
        </p:spPr>
        <p:txBody>
          <a:bodyPr/>
          <a:lstStyle/>
          <a:p>
            <a:r>
              <a:rPr kumimoji="1" lang="en-US" altLang="zh-CN" dirty="0"/>
              <a:t>Examples </a:t>
            </a:r>
          </a:p>
          <a:p>
            <a:pPr lvl="1"/>
            <a:r>
              <a:rPr kumimoji="1" lang="en-US" altLang="zh-CN" dirty="0"/>
              <a:t>Local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shared virtual memory</a:t>
            </a:r>
          </a:p>
          <a:p>
            <a:pPr marL="74250" lvl="1" indent="0">
              <a:buNone/>
            </a:pPr>
            <a:endParaRPr kumimoji="1" lang="en-US" altLang="zh-CN" dirty="0"/>
          </a:p>
          <a:p>
            <a:pPr lvl="1"/>
            <a:r>
              <a:rPr kumimoji="1" lang="en-US" altLang="zh-CN" dirty="0"/>
              <a:t>Database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737941-FC39-9843-845A-005694109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0FB184A-4D48-6A40-8CED-10DEC1866BD4}"/>
              </a:ext>
            </a:extLst>
          </p:cNvPr>
          <p:cNvSpPr/>
          <p:nvPr/>
        </p:nvSpPr>
        <p:spPr>
          <a:xfrm>
            <a:off x="316300" y="1116980"/>
            <a:ext cx="8229600" cy="1164456"/>
          </a:xfrm>
          <a:prstGeom prst="rect">
            <a:avLst/>
          </a:prstGeom>
          <a:solidFill>
            <a:srgbClr val="F7F9D6"/>
          </a:solidFill>
          <a:ln w="12700">
            <a:solidFill>
              <a:schemeClr val="tx1"/>
            </a:solidFill>
            <a:tailEnd type="arrow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8902538-406A-8D45-87DB-48FA093AA09D}"/>
              </a:ext>
            </a:extLst>
          </p:cNvPr>
          <p:cNvSpPr/>
          <p:nvPr/>
        </p:nvSpPr>
        <p:spPr>
          <a:xfrm>
            <a:off x="487071" y="1162547"/>
            <a:ext cx="79928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Consistency model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defines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rules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for the </a:t>
            </a:r>
            <a:r>
              <a:rPr kumimoji="1" lang="en-US" altLang="zh-CN" u="sng" dirty="0">
                <a:latin typeface="Consolas" panose="020B0609020204030204" pitchFamily="49" charset="0"/>
                <a:cs typeface="Consolas" panose="020B0609020204030204" pitchFamily="49" charset="0"/>
              </a:rPr>
              <a:t>apparent order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and </a:t>
            </a:r>
          </a:p>
          <a:p>
            <a:r>
              <a:rPr kumimoji="1" lang="en-US" altLang="zh-CN" u="sng" dirty="0">
                <a:latin typeface="Consolas" panose="020B0609020204030204" pitchFamily="49" charset="0"/>
                <a:cs typeface="Consolas" panose="020B0609020204030204" pitchFamily="49" charset="0"/>
              </a:rPr>
              <a:t>visibility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and it is a continuum with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tradeoffs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lvl="4" algn="r">
              <a:spcBef>
                <a:spcPts val="1200"/>
              </a:spcBef>
            </a:pP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- Todd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Lipcon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AC8B685-2D87-8746-A379-190722664AFC}"/>
              </a:ext>
            </a:extLst>
          </p:cNvPr>
          <p:cNvSpPr/>
          <p:nvPr/>
        </p:nvSpPr>
        <p:spPr>
          <a:xfrm>
            <a:off x="3851920" y="3259213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W(y)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C424E47-A006-A54D-BA5B-56D5BC3C1D7C}"/>
              </a:ext>
            </a:extLst>
          </p:cNvPr>
          <p:cNvSpPr/>
          <p:nvPr/>
        </p:nvSpPr>
        <p:spPr>
          <a:xfrm>
            <a:off x="4932040" y="3259213"/>
            <a:ext cx="2016224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R(y) (should be 1)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305CB70A-6A06-B14A-B6AE-01974CCF5921}"/>
              </a:ext>
            </a:extLst>
          </p:cNvPr>
          <p:cNvCxnSpPr/>
          <p:nvPr/>
        </p:nvCxnSpPr>
        <p:spPr>
          <a:xfrm>
            <a:off x="646871" y="3910220"/>
            <a:ext cx="7255992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E9B724A6-6361-7F46-8708-B8EB65FA7977}"/>
              </a:ext>
            </a:extLst>
          </p:cNvPr>
          <p:cNvSpPr/>
          <p:nvPr/>
        </p:nvSpPr>
        <p:spPr>
          <a:xfrm>
            <a:off x="7964031" y="3725554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2A988B7-916B-F346-9C14-AE4ACF5B6D1D}"/>
              </a:ext>
            </a:extLst>
          </p:cNvPr>
          <p:cNvGrpSpPr/>
          <p:nvPr/>
        </p:nvGrpSpPr>
        <p:grpSpPr>
          <a:xfrm>
            <a:off x="5192206" y="2379590"/>
            <a:ext cx="3857145" cy="936863"/>
            <a:chOff x="895736" y="1040360"/>
            <a:chExt cx="2337796" cy="936863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1446F0F-6A35-E04B-8D88-10026C5D7C23}"/>
                </a:ext>
              </a:extLst>
            </p:cNvPr>
            <p:cNvSpPr/>
            <p:nvPr/>
          </p:nvSpPr>
          <p:spPr>
            <a:xfrm>
              <a:off x="912507" y="1040360"/>
              <a:ext cx="2304256" cy="653240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BE545D9-205D-2A4D-9588-EE2B07F2E89A}"/>
                </a:ext>
              </a:extLst>
            </p:cNvPr>
            <p:cNvSpPr/>
            <p:nvPr/>
          </p:nvSpPr>
          <p:spPr>
            <a:xfrm>
              <a:off x="895736" y="1053893"/>
              <a:ext cx="2337796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Single object consistency is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also called “coherence”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8F30F1CC-E02C-FA40-80F2-7E086C60FDB5}"/>
              </a:ext>
            </a:extLst>
          </p:cNvPr>
          <p:cNvSpPr/>
          <p:nvPr/>
        </p:nvSpPr>
        <p:spPr>
          <a:xfrm>
            <a:off x="2013868" y="4092974"/>
            <a:ext cx="2414116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X &lt;- X + 1 ; Y &lt;- Y - 1 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2469997A-1244-1347-8497-5FB33BD011B7}"/>
              </a:ext>
            </a:extLst>
          </p:cNvPr>
          <p:cNvGrpSpPr/>
          <p:nvPr/>
        </p:nvGrpSpPr>
        <p:grpSpPr>
          <a:xfrm>
            <a:off x="2297934" y="4789233"/>
            <a:ext cx="6263253" cy="659864"/>
            <a:chOff x="895736" y="1040360"/>
            <a:chExt cx="3796125" cy="659864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EA4B2396-11A0-D04E-A27D-08D89A22F77E}"/>
                </a:ext>
              </a:extLst>
            </p:cNvPr>
            <p:cNvSpPr/>
            <p:nvPr/>
          </p:nvSpPr>
          <p:spPr>
            <a:xfrm>
              <a:off x="912507" y="1040360"/>
              <a:ext cx="3730126" cy="653240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0FC174F-E60B-3344-B7EC-6EC396A049F4}"/>
                </a:ext>
              </a:extLst>
            </p:cNvPr>
            <p:cNvSpPr/>
            <p:nvPr/>
          </p:nvSpPr>
          <p:spPr>
            <a:xfrm>
              <a:off x="895736" y="1053893"/>
              <a:ext cx="379612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Consistency across multiple objects</a:t>
              </a:r>
              <a:r>
                <a:rPr kumimoji="1" lang="zh-CN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(atomicity)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e.g., all-or-nothing + before-or-after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3973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3A5AC5-89C0-784C-8BC4-E8F5AC714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Consistency so far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9D979AD-1311-3A48-9E04-0080EBC34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26F3B28-E5D9-E048-BA3F-6CB975CE459B}"/>
              </a:ext>
            </a:extLst>
          </p:cNvPr>
          <p:cNvCxnSpPr/>
          <p:nvPr/>
        </p:nvCxnSpPr>
        <p:spPr>
          <a:xfrm>
            <a:off x="-289048" y="3001516"/>
            <a:ext cx="9433048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>
            <a:extLst>
              <a:ext uri="{FF2B5EF4-FFF2-40B4-BE49-F238E27FC236}">
                <a16:creationId xmlns:a16="http://schemas.microsoft.com/office/drawing/2014/main" id="{6DE28EBE-D3E5-7146-BB75-955641ABCFE9}"/>
              </a:ext>
            </a:extLst>
          </p:cNvPr>
          <p:cNvSpPr>
            <a:spLocks noChangeAspect="1"/>
          </p:cNvSpPr>
          <p:nvPr/>
        </p:nvSpPr>
        <p:spPr>
          <a:xfrm>
            <a:off x="971600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0204D772-8346-B64D-BCDF-A376A8D40AB6}"/>
              </a:ext>
            </a:extLst>
          </p:cNvPr>
          <p:cNvSpPr>
            <a:spLocks noChangeAspect="1"/>
          </p:cNvSpPr>
          <p:nvPr/>
        </p:nvSpPr>
        <p:spPr>
          <a:xfrm>
            <a:off x="4932040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8389A18-8092-354D-B1C5-E9BECB5D9F20}"/>
              </a:ext>
            </a:extLst>
          </p:cNvPr>
          <p:cNvSpPr/>
          <p:nvPr/>
        </p:nvSpPr>
        <p:spPr>
          <a:xfrm>
            <a:off x="4427984" y="2311775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Sequential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F5FE4E7-8EE0-1B4D-8E58-2CA31EA9F39A}"/>
              </a:ext>
            </a:extLst>
          </p:cNvPr>
          <p:cNvSpPr/>
          <p:nvPr/>
        </p:nvSpPr>
        <p:spPr>
          <a:xfrm>
            <a:off x="457774" y="3424753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Eventual</a:t>
            </a: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6C62513A-522D-2F48-9B23-A0E4106BDE06}"/>
              </a:ext>
            </a:extLst>
          </p:cNvPr>
          <p:cNvCxnSpPr>
            <a:cxnSpLocks/>
          </p:cNvCxnSpPr>
          <p:nvPr/>
        </p:nvCxnSpPr>
        <p:spPr>
          <a:xfrm>
            <a:off x="1942755" y="4585692"/>
            <a:ext cx="4448444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D9D97268-A1A8-7043-9B38-76CBB1BE2ADF}"/>
              </a:ext>
            </a:extLst>
          </p:cNvPr>
          <p:cNvSpPr/>
          <p:nvPr/>
        </p:nvSpPr>
        <p:spPr>
          <a:xfrm>
            <a:off x="6628051" y="4400282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Easy to use</a:t>
            </a: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74ACF03F-2E7A-2545-8694-FA6EFB0E966F}"/>
              </a:ext>
            </a:extLst>
          </p:cNvPr>
          <p:cNvCxnSpPr>
            <a:cxnSpLocks/>
          </p:cNvCxnSpPr>
          <p:nvPr/>
        </p:nvCxnSpPr>
        <p:spPr>
          <a:xfrm flipH="1">
            <a:off x="3468183" y="1705372"/>
            <a:ext cx="3570073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BECA98E1-6829-934A-A5C2-421B1F52698E}"/>
              </a:ext>
            </a:extLst>
          </p:cNvPr>
          <p:cNvSpPr/>
          <p:nvPr/>
        </p:nvSpPr>
        <p:spPr>
          <a:xfrm>
            <a:off x="1007180" y="1347072"/>
            <a:ext cx="23775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Better performance/</a:t>
            </a:r>
          </a:p>
          <a:p>
            <a:r>
              <a:rPr kumimoji="1" lang="en-US" altLang="zh-CN" b="1" dirty="0"/>
              <a:t>Fault tolerance 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8464D543-6FA1-D268-9160-F36059E91F70}"/>
              </a:ext>
            </a:extLst>
          </p:cNvPr>
          <p:cNvSpPr>
            <a:spLocks noChangeAspect="1"/>
          </p:cNvSpPr>
          <p:nvPr/>
        </p:nvSpPr>
        <p:spPr>
          <a:xfrm>
            <a:off x="7670796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C00B0C1-89BF-E47E-4108-36BF965746BE}"/>
              </a:ext>
            </a:extLst>
          </p:cNvPr>
          <p:cNvSpPr/>
          <p:nvPr/>
        </p:nvSpPr>
        <p:spPr>
          <a:xfrm>
            <a:off x="7413450" y="2326504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Strict 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2CCC7D4A-B981-3174-79F6-4F48BB4059A4}"/>
              </a:ext>
            </a:extLst>
          </p:cNvPr>
          <p:cNvSpPr>
            <a:spLocks noChangeAspect="1"/>
          </p:cNvSpPr>
          <p:nvPr/>
        </p:nvSpPr>
        <p:spPr>
          <a:xfrm>
            <a:off x="2164363" y="286377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331356D-165F-8762-4BA3-012070F82BEE}"/>
              </a:ext>
            </a:extLst>
          </p:cNvPr>
          <p:cNvSpPr/>
          <p:nvPr/>
        </p:nvSpPr>
        <p:spPr>
          <a:xfrm>
            <a:off x="1942755" y="3424812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Release </a:t>
            </a: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46FFD240-9BC6-28C2-7057-25C599798214}"/>
              </a:ext>
            </a:extLst>
          </p:cNvPr>
          <p:cNvSpPr txBox="1">
            <a:spLocks/>
          </p:cNvSpPr>
          <p:nvPr/>
        </p:nvSpPr>
        <p:spPr>
          <a:xfrm>
            <a:off x="302840" y="4800997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Osaka" panose="020B0600000000000000" pitchFamily="34" charset="-128"/>
                <a:ea typeface="+mj-ea"/>
                <a:cs typeface="Osaka" panose="020B0600000000000000" pitchFamily="34" charset="-128"/>
              </a:defRPr>
            </a:lvl1pPr>
          </a:lstStyle>
          <a:p>
            <a:pPr algn="ctr"/>
            <a:r>
              <a:rPr lang="en" altLang="zh-CN" dirty="0">
                <a:solidFill>
                  <a:schemeClr val="tx1"/>
                </a:solidFill>
              </a:rPr>
              <a:t>Note that many other models exists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8311CAD1-FF68-9187-C346-CD4F128AEE10}"/>
              </a:ext>
            </a:extLst>
          </p:cNvPr>
          <p:cNvSpPr>
            <a:spLocks noChangeAspect="1"/>
          </p:cNvSpPr>
          <p:nvPr/>
        </p:nvSpPr>
        <p:spPr>
          <a:xfrm>
            <a:off x="6193039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66AE19E-F4A5-F854-C593-3CCB5E49CC2E}"/>
              </a:ext>
            </a:extLst>
          </p:cNvPr>
          <p:cNvSpPr/>
          <p:nvPr/>
        </p:nvSpPr>
        <p:spPr>
          <a:xfrm>
            <a:off x="5728471" y="3430520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Linearizability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9616D1F-D9AC-29D0-9380-9C94D5D5CE7D}"/>
              </a:ext>
            </a:extLst>
          </p:cNvPr>
          <p:cNvSpPr/>
          <p:nvPr/>
        </p:nvSpPr>
        <p:spPr>
          <a:xfrm>
            <a:off x="4139952" y="2137420"/>
            <a:ext cx="3273498" cy="1800200"/>
          </a:xfrm>
          <a:prstGeom prst="rect">
            <a:avLst/>
          </a:prstGeom>
          <a:ln w="28575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43251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82F88B-1714-2135-AC7E-C6D123FD5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desired model for the developers/users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013BAF-5506-1374-1230-62599EA05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728192"/>
          </a:xfrm>
        </p:spPr>
        <p:txBody>
          <a:bodyPr/>
          <a:lstStyle/>
          <a:p>
            <a:r>
              <a:rPr kumimoji="1" lang="en" altLang="zh-CN" dirty="0"/>
              <a:t>It's easy for users to reason about correctness assuming </a:t>
            </a:r>
          </a:p>
          <a:p>
            <a:pPr lvl="1"/>
            <a:r>
              <a:rPr kumimoji="1" lang="en" altLang="zh-CN" dirty="0"/>
              <a:t>Everything has only one-copy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The overall behavior is equivalent to </a:t>
            </a:r>
            <a:r>
              <a:rPr kumimoji="1" lang="en-US" altLang="zh-CN" b="1" dirty="0">
                <a:solidFill>
                  <a:srgbClr val="C00000"/>
                </a:solidFill>
              </a:rPr>
              <a:t>some serial behavior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8E6D10-D66F-F485-A794-41D75CFE8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2316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E0F9DABE-777C-CE16-2656-DAB1C0ACF122}"/>
              </a:ext>
            </a:extLst>
          </p:cNvPr>
          <p:cNvCxnSpPr>
            <a:cxnSpLocks/>
          </p:cNvCxnSpPr>
          <p:nvPr/>
        </p:nvCxnSpPr>
        <p:spPr>
          <a:xfrm>
            <a:off x="4372421" y="4395678"/>
            <a:ext cx="204842" cy="423056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AB707C3F-C6B0-CE67-87EA-73695AE34E6C}"/>
              </a:ext>
            </a:extLst>
          </p:cNvPr>
          <p:cNvCxnSpPr>
            <a:cxnSpLocks/>
          </p:cNvCxnSpPr>
          <p:nvPr/>
        </p:nvCxnSpPr>
        <p:spPr>
          <a:xfrm flipV="1">
            <a:off x="4731012" y="4346420"/>
            <a:ext cx="256316" cy="49889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连接符 45">
            <a:extLst>
              <a:ext uri="{FF2B5EF4-FFF2-40B4-BE49-F238E27FC236}">
                <a16:creationId xmlns:a16="http://schemas.microsoft.com/office/drawing/2014/main" id="{1D32DCC8-0A83-736D-3736-A7D30CF05AB8}"/>
              </a:ext>
            </a:extLst>
          </p:cNvPr>
          <p:cNvCxnSpPr/>
          <p:nvPr/>
        </p:nvCxnSpPr>
        <p:spPr>
          <a:xfrm>
            <a:off x="-180528" y="3612759"/>
            <a:ext cx="949526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3D942197-AA39-518E-8914-5353BEA9E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desired model for the developers/users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A7DF7F-3061-5EE1-A5EC-8BD47337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C45F0015-5562-23BF-C3F5-ED71C5B68AA0}"/>
              </a:ext>
            </a:extLst>
          </p:cNvPr>
          <p:cNvCxnSpPr/>
          <p:nvPr/>
        </p:nvCxnSpPr>
        <p:spPr>
          <a:xfrm>
            <a:off x="971600" y="1956575"/>
            <a:ext cx="6984776" cy="0"/>
          </a:xfrm>
          <a:prstGeom prst="line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00418F89-7B27-E927-B259-DC4D1D6F6EBF}"/>
              </a:ext>
            </a:extLst>
          </p:cNvPr>
          <p:cNvSpPr txBox="1"/>
          <p:nvPr/>
        </p:nvSpPr>
        <p:spPr>
          <a:xfrm>
            <a:off x="8050416" y="1771909"/>
            <a:ext cx="127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8" name="Can 10">
            <a:extLst>
              <a:ext uri="{FF2B5EF4-FFF2-40B4-BE49-F238E27FC236}">
                <a16:creationId xmlns:a16="http://schemas.microsoft.com/office/drawing/2014/main" id="{B89634E7-7286-8B22-B59B-FA240F1A8518}"/>
              </a:ext>
            </a:extLst>
          </p:cNvPr>
          <p:cNvSpPr/>
          <p:nvPr/>
        </p:nvSpPr>
        <p:spPr>
          <a:xfrm>
            <a:off x="716600" y="2100591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10">
            <a:extLst>
              <a:ext uri="{FF2B5EF4-FFF2-40B4-BE49-F238E27FC236}">
                <a16:creationId xmlns:a16="http://schemas.microsoft.com/office/drawing/2014/main" id="{3F8A9DE9-CB73-80CA-B8C2-BE44112C7C81}"/>
              </a:ext>
            </a:extLst>
          </p:cNvPr>
          <p:cNvSpPr/>
          <p:nvPr/>
        </p:nvSpPr>
        <p:spPr>
          <a:xfrm>
            <a:off x="716600" y="2604649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50E1240-56B4-3C49-2453-D7DEA7BD7854}"/>
              </a:ext>
            </a:extLst>
          </p:cNvPr>
          <p:cNvSpPr txBox="1"/>
          <p:nvPr/>
        </p:nvSpPr>
        <p:spPr>
          <a:xfrm>
            <a:off x="590216" y="3099651"/>
            <a:ext cx="2181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Replicated </a:t>
            </a:r>
            <a:r>
              <a:rPr kumimoji="1" lang="en-US" altLang="zh-CN" dirty="0" err="1"/>
              <a:t>KVSes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3FF281B-485F-0B4B-F44B-C6BC52A85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1771909"/>
            <a:ext cx="409684" cy="40968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B667916-D9DA-E9B5-8587-39F6BD946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4004" y="2865341"/>
            <a:ext cx="418976" cy="418976"/>
          </a:xfrm>
          <a:prstGeom prst="rect">
            <a:avLst/>
          </a:prstGeom>
        </p:spPr>
      </p:pic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FBCC0679-1211-094C-83F8-C469BDAD7F6C}"/>
              </a:ext>
            </a:extLst>
          </p:cNvPr>
          <p:cNvCxnSpPr>
            <a:cxnSpLocks/>
          </p:cNvCxnSpPr>
          <p:nvPr/>
        </p:nvCxnSpPr>
        <p:spPr>
          <a:xfrm>
            <a:off x="3151071" y="2157976"/>
            <a:ext cx="204842" cy="423056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25599F09-E3EA-C8DB-D72B-93CAAEE9C4C1}"/>
              </a:ext>
            </a:extLst>
          </p:cNvPr>
          <p:cNvSpPr/>
          <p:nvPr/>
        </p:nvSpPr>
        <p:spPr>
          <a:xfrm>
            <a:off x="590216" y="2033079"/>
            <a:ext cx="957448" cy="1039710"/>
          </a:xfrm>
          <a:prstGeom prst="rect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FB3ED16-E95F-5E18-83D8-E86496CD2AAB}"/>
              </a:ext>
            </a:extLst>
          </p:cNvPr>
          <p:cNvSpPr txBox="1"/>
          <p:nvPr/>
        </p:nvSpPr>
        <p:spPr>
          <a:xfrm>
            <a:off x="1352984" y="2406938"/>
            <a:ext cx="157477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The system</a:t>
            </a:r>
            <a:endParaRPr lang="zh-CN" altLang="en-US" dirty="0"/>
          </a:p>
        </p:txBody>
      </p: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D177111D-04ED-40BB-F2FE-FBF2A5EF72BC}"/>
              </a:ext>
            </a:extLst>
          </p:cNvPr>
          <p:cNvCxnSpPr>
            <a:stCxn id="18" idx="3"/>
          </p:cNvCxnSpPr>
          <p:nvPr/>
        </p:nvCxnSpPr>
        <p:spPr>
          <a:xfrm>
            <a:off x="2927755" y="2591604"/>
            <a:ext cx="5028621" cy="13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>
            <a:extLst>
              <a:ext uri="{FF2B5EF4-FFF2-40B4-BE49-F238E27FC236}">
                <a16:creationId xmlns:a16="http://schemas.microsoft.com/office/drawing/2014/main" id="{329FB1F7-EDD0-1DC6-723A-C65E956FF5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134" y="1225710"/>
            <a:ext cx="460403" cy="460403"/>
          </a:xfrm>
          <a:prstGeom prst="rect">
            <a:avLst/>
          </a:prstGeom>
        </p:spPr>
      </p:pic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E75E0040-C94F-FCB9-5564-8F6E9BE9134D}"/>
              </a:ext>
            </a:extLst>
          </p:cNvPr>
          <p:cNvCxnSpPr>
            <a:cxnSpLocks/>
          </p:cNvCxnSpPr>
          <p:nvPr/>
        </p:nvCxnSpPr>
        <p:spPr>
          <a:xfrm>
            <a:off x="3623279" y="1709327"/>
            <a:ext cx="372657" cy="81414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61FEB2C0-04D1-5BC4-2455-75E81E20EB21}"/>
              </a:ext>
            </a:extLst>
          </p:cNvPr>
          <p:cNvCxnSpPr>
            <a:cxnSpLocks/>
          </p:cNvCxnSpPr>
          <p:nvPr/>
        </p:nvCxnSpPr>
        <p:spPr>
          <a:xfrm flipV="1">
            <a:off x="3462980" y="2672786"/>
            <a:ext cx="377548" cy="498041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7C8AC877-06C9-703B-4544-89036C00DEE6}"/>
              </a:ext>
            </a:extLst>
          </p:cNvPr>
          <p:cNvCxnSpPr>
            <a:cxnSpLocks/>
          </p:cNvCxnSpPr>
          <p:nvPr/>
        </p:nvCxnSpPr>
        <p:spPr>
          <a:xfrm>
            <a:off x="4928632" y="2676463"/>
            <a:ext cx="435419" cy="490685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47456CCD-CF32-1A6A-C280-CC8EA9DBB101}"/>
              </a:ext>
            </a:extLst>
          </p:cNvPr>
          <p:cNvCxnSpPr>
            <a:cxnSpLocks/>
          </p:cNvCxnSpPr>
          <p:nvPr/>
        </p:nvCxnSpPr>
        <p:spPr>
          <a:xfrm flipV="1">
            <a:off x="5220619" y="1587758"/>
            <a:ext cx="460403" cy="1002928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A9112F38-F9B8-9287-CD83-7520124EC8A3}"/>
              </a:ext>
            </a:extLst>
          </p:cNvPr>
          <p:cNvCxnSpPr>
            <a:cxnSpLocks/>
          </p:cNvCxnSpPr>
          <p:nvPr/>
        </p:nvCxnSpPr>
        <p:spPr>
          <a:xfrm flipV="1">
            <a:off x="5755844" y="2089222"/>
            <a:ext cx="256316" cy="498899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AAD3AA78-3E6F-5825-838E-28885B1B914D}"/>
              </a:ext>
            </a:extLst>
          </p:cNvPr>
          <p:cNvSpPr txBox="1"/>
          <p:nvPr/>
        </p:nvSpPr>
        <p:spPr>
          <a:xfrm>
            <a:off x="5755844" y="2668595"/>
            <a:ext cx="26715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Reads/writes are executed concurrently</a:t>
            </a:r>
            <a:endParaRPr lang="zh-CN" altLang="en-US" dirty="0"/>
          </a:p>
        </p:txBody>
      </p:sp>
      <p:sp>
        <p:nvSpPr>
          <p:cNvPr id="32" name="下箭头 31">
            <a:extLst>
              <a:ext uri="{FF2B5EF4-FFF2-40B4-BE49-F238E27FC236}">
                <a16:creationId xmlns:a16="http://schemas.microsoft.com/office/drawing/2014/main" id="{4DF8C204-C0EF-CDDF-1931-6BB375E6153E}"/>
              </a:ext>
            </a:extLst>
          </p:cNvPr>
          <p:cNvSpPr/>
          <p:nvPr/>
        </p:nvSpPr>
        <p:spPr>
          <a:xfrm>
            <a:off x="4068805" y="3335317"/>
            <a:ext cx="790365" cy="576064"/>
          </a:xfrm>
          <a:prstGeom prst="downArrow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C0AF6B96-A49C-5D9E-32C4-FC62D05049D4}"/>
              </a:ext>
            </a:extLst>
          </p:cNvPr>
          <p:cNvCxnSpPr/>
          <p:nvPr/>
        </p:nvCxnSpPr>
        <p:spPr>
          <a:xfrm>
            <a:off x="925252" y="4155011"/>
            <a:ext cx="6984776" cy="0"/>
          </a:xfrm>
          <a:prstGeom prst="line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5A6E3A62-E4A2-000A-1734-11AEA15C50A4}"/>
              </a:ext>
            </a:extLst>
          </p:cNvPr>
          <p:cNvSpPr txBox="1"/>
          <p:nvPr/>
        </p:nvSpPr>
        <p:spPr>
          <a:xfrm>
            <a:off x="8041964" y="3925526"/>
            <a:ext cx="127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36" name="Can 10">
            <a:extLst>
              <a:ext uri="{FF2B5EF4-FFF2-40B4-BE49-F238E27FC236}">
                <a16:creationId xmlns:a16="http://schemas.microsoft.com/office/drawing/2014/main" id="{BDB521CB-3437-F7C3-C712-8ED8E0B8D687}"/>
              </a:ext>
            </a:extLst>
          </p:cNvPr>
          <p:cNvSpPr/>
          <p:nvPr/>
        </p:nvSpPr>
        <p:spPr>
          <a:xfrm>
            <a:off x="467544" y="4530842"/>
            <a:ext cx="58119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D82F165B-F33F-2C74-2098-DDB3685ECC36}"/>
              </a:ext>
            </a:extLst>
          </p:cNvPr>
          <p:cNvCxnSpPr/>
          <p:nvPr/>
        </p:nvCxnSpPr>
        <p:spPr>
          <a:xfrm>
            <a:off x="2927754" y="4805689"/>
            <a:ext cx="5028621" cy="13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605E1D2E-2B21-F2EA-B3A5-2E1327886F45}"/>
              </a:ext>
            </a:extLst>
          </p:cNvPr>
          <p:cNvSpPr txBox="1"/>
          <p:nvPr/>
        </p:nvSpPr>
        <p:spPr>
          <a:xfrm>
            <a:off x="962322" y="4576400"/>
            <a:ext cx="2165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One</a:t>
            </a:r>
            <a:r>
              <a:rPr kumimoji="1" lang="en-US" altLang="zh-CN" dirty="0"/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logical</a:t>
            </a:r>
            <a:r>
              <a:rPr kumimoji="1" lang="en-US" altLang="zh-CN" dirty="0"/>
              <a:t> KVS</a:t>
            </a:r>
            <a:endParaRPr lang="zh-CN" altLang="en-US" dirty="0"/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F5CBA0AB-95A6-C217-7119-D39E77D69459}"/>
              </a:ext>
            </a:extLst>
          </p:cNvPr>
          <p:cNvCxnSpPr>
            <a:cxnSpLocks/>
          </p:cNvCxnSpPr>
          <p:nvPr/>
        </p:nvCxnSpPr>
        <p:spPr>
          <a:xfrm>
            <a:off x="3322858" y="4395678"/>
            <a:ext cx="204842" cy="423056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20384979-CEA6-8726-A355-E36699C97A32}"/>
              </a:ext>
            </a:extLst>
          </p:cNvPr>
          <p:cNvCxnSpPr>
            <a:cxnSpLocks/>
          </p:cNvCxnSpPr>
          <p:nvPr/>
        </p:nvCxnSpPr>
        <p:spPr>
          <a:xfrm flipV="1">
            <a:off x="3681449" y="4346420"/>
            <a:ext cx="256316" cy="498899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片 40">
            <a:extLst>
              <a:ext uri="{FF2B5EF4-FFF2-40B4-BE49-F238E27FC236}">
                <a16:creationId xmlns:a16="http://schemas.microsoft.com/office/drawing/2014/main" id="{6F1A8FAD-8488-95CD-4784-22F880172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3296" y="4169829"/>
            <a:ext cx="409684" cy="409684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13279928-39A3-F4BC-66A8-2F68B9CBA1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5301" y="4180991"/>
            <a:ext cx="433290" cy="433290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AADEAE26-6E89-D94D-E2AA-BF9CDCC31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800" y="4162913"/>
            <a:ext cx="418976" cy="418976"/>
          </a:xfrm>
          <a:prstGeom prst="rect">
            <a:avLst/>
          </a:prstGeom>
        </p:spPr>
      </p:pic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2185ECF7-1375-C0D7-C0A1-09C26957A097}"/>
              </a:ext>
            </a:extLst>
          </p:cNvPr>
          <p:cNvCxnSpPr>
            <a:cxnSpLocks/>
          </p:cNvCxnSpPr>
          <p:nvPr/>
        </p:nvCxnSpPr>
        <p:spPr>
          <a:xfrm>
            <a:off x="5555893" y="4420678"/>
            <a:ext cx="204842" cy="423056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9B034593-3303-B32B-6369-CBA1E26A9F8E}"/>
              </a:ext>
            </a:extLst>
          </p:cNvPr>
          <p:cNvCxnSpPr>
            <a:cxnSpLocks/>
          </p:cNvCxnSpPr>
          <p:nvPr/>
        </p:nvCxnSpPr>
        <p:spPr>
          <a:xfrm flipV="1">
            <a:off x="5914484" y="4371420"/>
            <a:ext cx="256316" cy="498899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39DA7568-14E3-1A67-52AE-89CFF8F83153}"/>
              </a:ext>
            </a:extLst>
          </p:cNvPr>
          <p:cNvSpPr txBox="1"/>
          <p:nvPr/>
        </p:nvSpPr>
        <p:spPr>
          <a:xfrm>
            <a:off x="2889526" y="5024292"/>
            <a:ext cx="6254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Reads/writes are executed </a:t>
            </a:r>
            <a:r>
              <a:rPr kumimoji="1" lang="en-US" altLang="zh-CN" b="1" dirty="0">
                <a:solidFill>
                  <a:srgbClr val="C00000"/>
                </a:solidFill>
              </a:rPr>
              <a:t>logically in a serial manner</a:t>
            </a:r>
            <a:r>
              <a:rPr kumimoji="1" lang="en-US" altLang="zh-CN" dirty="0"/>
              <a:t>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63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5" grpId="0"/>
      <p:bldP spid="36" grpId="0" animBg="1"/>
      <p:bldP spid="38" grpId="0"/>
      <p:bldP spid="5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C1A9A9-9B00-BFD6-7F97-25FED85A0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which serial order?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0A03A9-453B-4A66-7AB8-049C54AD8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First</a:t>
            </a:r>
            <a:r>
              <a:rPr kumimoji="1" lang="zh-CN" altLang="en-US" dirty="0"/>
              <a:t>，</a:t>
            </a:r>
            <a:r>
              <a:rPr kumimoji="1" lang="en-US" altLang="zh-CN" dirty="0"/>
              <a:t>there is some inherent order we need to preserve </a:t>
            </a:r>
          </a:p>
          <a:p>
            <a:pPr lvl="1"/>
            <a:r>
              <a:rPr kumimoji="1" lang="en-US" altLang="zh-CN" dirty="0"/>
              <a:t>e.g., if write(x) has been observed by a concurrent read(x), in the serial order write(x) is before read(x)</a:t>
            </a:r>
          </a:p>
          <a:p>
            <a:r>
              <a:rPr kumimoji="1" lang="en-US" altLang="zh-CN" dirty="0"/>
              <a:t>Different serial order will affect user experience </a:t>
            </a:r>
          </a:p>
          <a:p>
            <a:pPr lvl="1"/>
            <a:r>
              <a:rPr kumimoji="1" lang="en-US" altLang="zh-CN" dirty="0"/>
              <a:t>E.g., If the system reports done of one op (read/write), a later started op should be ordered after it! </a:t>
            </a:r>
          </a:p>
          <a:p>
            <a:r>
              <a:rPr kumimoji="1" lang="en-US" altLang="zh-CN" dirty="0"/>
              <a:t>Three order defined</a:t>
            </a:r>
          </a:p>
          <a:p>
            <a:pPr lvl="1"/>
            <a:r>
              <a:rPr kumimoji="1" lang="en-US" altLang="zh-CN" dirty="0"/>
              <a:t>#1. Global issuing order (strict consistency) </a:t>
            </a:r>
          </a:p>
          <a:p>
            <a:pPr lvl="1"/>
            <a:r>
              <a:rPr kumimoji="1" lang="en-US" altLang="zh-CN" dirty="0"/>
              <a:t>#2. Per-process issuing/completion order (sequential consistency) </a:t>
            </a:r>
          </a:p>
          <a:p>
            <a:pPr lvl="1"/>
            <a:r>
              <a:rPr kumimoji="1" lang="en-US" altLang="zh-CN" dirty="0"/>
              <a:t>#3. Global "completion-to-issuing" order (linearizability)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721E5A-BD76-9513-55A6-6F5333E05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64D4669-79BC-E7B8-ED22-1F9045CBDE76}"/>
              </a:ext>
            </a:extLst>
          </p:cNvPr>
          <p:cNvSpPr/>
          <p:nvPr/>
        </p:nvSpPr>
        <p:spPr>
          <a:xfrm>
            <a:off x="302840" y="4630717"/>
            <a:ext cx="7797552" cy="432048"/>
          </a:xfrm>
          <a:prstGeom prst="rect">
            <a:avLst/>
          </a:prstGeom>
          <a:ln w="12700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81029EF-F6A6-45ED-1314-F1E9081D17D0}"/>
              </a:ext>
            </a:extLst>
          </p:cNvPr>
          <p:cNvSpPr txBox="1"/>
          <p:nvPr/>
        </p:nvSpPr>
        <p:spPr>
          <a:xfrm>
            <a:off x="6586002" y="4846741"/>
            <a:ext cx="235204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A desirable model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845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39BA9D-0AD0-8C88-A314-5F694D609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Use linearizability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01FE16-A0DE-FA41-3A75-594ED50C4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33821"/>
          </a:xfrm>
        </p:spPr>
        <p:txBody>
          <a:bodyPr/>
          <a:lstStyle/>
          <a:p>
            <a:r>
              <a:rPr kumimoji="1" lang="en-US" altLang="zh-CN" dirty="0"/>
              <a:t>Linearizability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"completion-to-issuing" order </a:t>
            </a:r>
          </a:p>
          <a:p>
            <a:pPr lvl="1"/>
            <a:r>
              <a:rPr kumimoji="1" lang="en-US" altLang="zh-CN" dirty="0"/>
              <a:t>All the concurrent execution is equivalent to a serial execution</a:t>
            </a:r>
          </a:p>
          <a:p>
            <a:pPr lvl="1"/>
            <a:r>
              <a:rPr kumimoji="1" lang="en-US" altLang="zh-CN" dirty="0"/>
              <a:t>The order of each op matches "completion-to-issuing"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785693-EF29-2D94-0EDF-9B08AB02E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4FB14D83-4D1B-FE71-377E-9C2CB853A1E3}"/>
              </a:ext>
            </a:extLst>
          </p:cNvPr>
          <p:cNvCxnSpPr>
            <a:cxnSpLocks/>
          </p:cNvCxnSpPr>
          <p:nvPr/>
        </p:nvCxnSpPr>
        <p:spPr>
          <a:xfrm>
            <a:off x="1569721" y="3012839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B87E79BA-D030-4207-68EF-63D8D8681BD0}"/>
              </a:ext>
            </a:extLst>
          </p:cNvPr>
          <p:cNvSpPr txBox="1"/>
          <p:nvPr/>
        </p:nvSpPr>
        <p:spPr>
          <a:xfrm>
            <a:off x="1569721" y="243691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CFB21AF-EF57-ECDB-86D4-E87859EB7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646" y="2706539"/>
            <a:ext cx="576064" cy="576064"/>
          </a:xfrm>
          <a:prstGeom prst="rect">
            <a:avLst/>
          </a:prstGeom>
        </p:spPr>
      </p:pic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2BFE3F5B-0872-CDF0-2B08-0FA6F1692CB0}"/>
              </a:ext>
            </a:extLst>
          </p:cNvPr>
          <p:cNvCxnSpPr>
            <a:cxnSpLocks/>
          </p:cNvCxnSpPr>
          <p:nvPr/>
        </p:nvCxnSpPr>
        <p:spPr>
          <a:xfrm>
            <a:off x="1569721" y="3767353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10DA7FF7-93B0-9369-70C0-0A8FC5F7E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837" y="3453701"/>
            <a:ext cx="635000" cy="635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99D84E3-9F66-10F1-65A9-7B206F68FFB4}"/>
              </a:ext>
            </a:extLst>
          </p:cNvPr>
          <p:cNvSpPr txBox="1"/>
          <p:nvPr/>
        </p:nvSpPr>
        <p:spPr>
          <a:xfrm>
            <a:off x="324897" y="2774342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CC6561E-1755-5BF1-130B-9054E417DA20}"/>
              </a:ext>
            </a:extLst>
          </p:cNvPr>
          <p:cNvSpPr txBox="1"/>
          <p:nvPr/>
        </p:nvSpPr>
        <p:spPr>
          <a:xfrm>
            <a:off x="324896" y="3548052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415AD97-49E9-3939-9705-7819D7B13CF3}"/>
              </a:ext>
            </a:extLst>
          </p:cNvPr>
          <p:cNvGrpSpPr/>
          <p:nvPr/>
        </p:nvGrpSpPr>
        <p:grpSpPr>
          <a:xfrm>
            <a:off x="2155374" y="2870461"/>
            <a:ext cx="1086984" cy="284755"/>
            <a:chOff x="2339752" y="2425452"/>
            <a:chExt cx="1086984" cy="284755"/>
          </a:xfrm>
        </p:grpSpPr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41090D23-ADF9-1A4D-73BC-9919B43B4B68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A251843E-A113-D673-9E56-5E4163FCC67F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D90603A3-65BC-4725-F5F0-5743EF4517A3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5C1F1BE7-9F86-35DB-75D8-C27398AC1364}"/>
              </a:ext>
            </a:extLst>
          </p:cNvPr>
          <p:cNvSpPr txBox="1"/>
          <p:nvPr/>
        </p:nvSpPr>
        <p:spPr>
          <a:xfrm>
            <a:off x="2654724" y="243691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9257004-90AB-3B26-070D-A2D328A5E7C3}"/>
              </a:ext>
            </a:extLst>
          </p:cNvPr>
          <p:cNvGrpSpPr/>
          <p:nvPr/>
        </p:nvGrpSpPr>
        <p:grpSpPr>
          <a:xfrm>
            <a:off x="3941924" y="2852193"/>
            <a:ext cx="1086984" cy="284755"/>
            <a:chOff x="2339752" y="2425452"/>
            <a:chExt cx="1086984" cy="284755"/>
          </a:xfrm>
        </p:grpSpPr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EF910AD1-3EEB-5024-F52B-B5CA0949AFBF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3D92676F-A812-D09B-1FD6-D2318B768782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连接符 19">
              <a:extLst>
                <a:ext uri="{FF2B5EF4-FFF2-40B4-BE49-F238E27FC236}">
                  <a16:creationId xmlns:a16="http://schemas.microsoft.com/office/drawing/2014/main" id="{ACDFE803-795F-DDF2-FF7E-5FC00BF76DB9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CB4CA982-C672-0416-9550-4AC4607881B2}"/>
              </a:ext>
            </a:extLst>
          </p:cNvPr>
          <p:cNvSpPr txBox="1"/>
          <p:nvPr/>
        </p:nvSpPr>
        <p:spPr>
          <a:xfrm>
            <a:off x="3631664" y="243691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887AE8B-6785-3D8A-A55E-A2DA5790C0D1}"/>
              </a:ext>
            </a:extLst>
          </p:cNvPr>
          <p:cNvSpPr txBox="1"/>
          <p:nvPr/>
        </p:nvSpPr>
        <p:spPr>
          <a:xfrm>
            <a:off x="4553347" y="243691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FD26654F-452F-CBF9-1421-4889DE080FFB}"/>
              </a:ext>
            </a:extLst>
          </p:cNvPr>
          <p:cNvGrpSpPr/>
          <p:nvPr/>
        </p:nvGrpSpPr>
        <p:grpSpPr>
          <a:xfrm>
            <a:off x="4217317" y="3624975"/>
            <a:ext cx="1086984" cy="284755"/>
            <a:chOff x="2339752" y="2425452"/>
            <a:chExt cx="1086984" cy="284755"/>
          </a:xfrm>
        </p:grpSpPr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391DCF57-00BA-3D89-CAAB-AC706B638EC1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1EA8DCC8-EF13-ACD2-6D16-EC5BCE2874EE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64FF288B-5DF6-53F9-7439-79160B686E54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4A34D080-8FD6-B285-164E-07D936A59C83}"/>
              </a:ext>
            </a:extLst>
          </p:cNvPr>
          <p:cNvSpPr txBox="1"/>
          <p:nvPr/>
        </p:nvSpPr>
        <p:spPr>
          <a:xfrm>
            <a:off x="3647595" y="3233577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BAD2BA1-A965-2440-6E28-964411BC299C}"/>
              </a:ext>
            </a:extLst>
          </p:cNvPr>
          <p:cNvSpPr txBox="1"/>
          <p:nvPr/>
        </p:nvSpPr>
        <p:spPr>
          <a:xfrm>
            <a:off x="4711784" y="325198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3D633760-A671-75A6-9C2A-CD36AF8FC7B7}"/>
              </a:ext>
            </a:extLst>
          </p:cNvPr>
          <p:cNvGrpSpPr/>
          <p:nvPr/>
        </p:nvGrpSpPr>
        <p:grpSpPr>
          <a:xfrm>
            <a:off x="5925114" y="3624975"/>
            <a:ext cx="1086984" cy="284755"/>
            <a:chOff x="2339752" y="2425452"/>
            <a:chExt cx="1086984" cy="284755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1052DC51-033A-4B35-14FD-F55E7BEAECF7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2B5E003C-845A-99F1-B65F-636D81117798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78B159B4-8F3E-5A16-3753-871B478266BD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451FC70B-FEBB-40B2-1DEE-3E6877663280}"/>
              </a:ext>
            </a:extLst>
          </p:cNvPr>
          <p:cNvSpPr txBox="1"/>
          <p:nvPr/>
        </p:nvSpPr>
        <p:spPr>
          <a:xfrm>
            <a:off x="5448886" y="3233577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4F6D0912-AEA1-42F6-897E-8A99CEAE3710}"/>
              </a:ext>
            </a:extLst>
          </p:cNvPr>
          <p:cNvSpPr txBox="1"/>
          <p:nvPr/>
        </p:nvSpPr>
        <p:spPr>
          <a:xfrm>
            <a:off x="6468606" y="322900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id="{A9336B4C-3A80-CB50-1FD7-D016C6887CB1}"/>
              </a:ext>
            </a:extLst>
          </p:cNvPr>
          <p:cNvSpPr/>
          <p:nvPr/>
        </p:nvSpPr>
        <p:spPr>
          <a:xfrm>
            <a:off x="3125182" y="2856277"/>
            <a:ext cx="360040" cy="381523"/>
          </a:xfrm>
          <a:prstGeom prst="ellipse">
            <a:avLst/>
          </a:prstGeom>
          <a:noFill/>
          <a:ln w="127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D764ED16-BF4E-2DFB-1E3E-07191B6C749F}"/>
              </a:ext>
            </a:extLst>
          </p:cNvPr>
          <p:cNvSpPr txBox="1"/>
          <p:nvPr/>
        </p:nvSpPr>
        <p:spPr>
          <a:xfrm>
            <a:off x="2426798" y="3215170"/>
            <a:ext cx="16743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0432FF"/>
                </a:solidFill>
              </a:rPr>
              <a:t>Done time</a:t>
            </a:r>
            <a:endParaRPr lang="zh-CN" altLang="en-US" dirty="0">
              <a:solidFill>
                <a:srgbClr val="0432FF"/>
              </a:solidFill>
            </a:endParaRPr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id="{D3E66443-E065-B3D8-57A6-FFCDDBCAFB7A}"/>
              </a:ext>
            </a:extLst>
          </p:cNvPr>
          <p:cNvSpPr/>
          <p:nvPr/>
        </p:nvSpPr>
        <p:spPr>
          <a:xfrm>
            <a:off x="4069993" y="3602403"/>
            <a:ext cx="360040" cy="381523"/>
          </a:xfrm>
          <a:prstGeom prst="ellipse">
            <a:avLst/>
          </a:prstGeom>
          <a:noFill/>
          <a:ln w="127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DE2B394C-2E83-642C-A817-049486955390}"/>
              </a:ext>
            </a:extLst>
          </p:cNvPr>
          <p:cNvSpPr txBox="1"/>
          <p:nvPr/>
        </p:nvSpPr>
        <p:spPr>
          <a:xfrm>
            <a:off x="2654724" y="3564652"/>
            <a:ext cx="16743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0432FF"/>
                </a:solidFill>
              </a:rPr>
              <a:t>Issue time</a:t>
            </a:r>
            <a:endParaRPr lang="zh-CN" altLang="en-US" dirty="0">
              <a:solidFill>
                <a:srgbClr val="0432FF"/>
              </a:solidFill>
            </a:endParaRPr>
          </a:p>
        </p:txBody>
      </p:sp>
      <p:sp>
        <p:nvSpPr>
          <p:cNvPr id="68" name="任意形状 67">
            <a:extLst>
              <a:ext uri="{FF2B5EF4-FFF2-40B4-BE49-F238E27FC236}">
                <a16:creationId xmlns:a16="http://schemas.microsoft.com/office/drawing/2014/main" id="{EA737B49-04E6-59E7-D393-1F888B665733}"/>
              </a:ext>
            </a:extLst>
          </p:cNvPr>
          <p:cNvSpPr/>
          <p:nvPr/>
        </p:nvSpPr>
        <p:spPr>
          <a:xfrm>
            <a:off x="3535680" y="3124200"/>
            <a:ext cx="502920" cy="563880"/>
          </a:xfrm>
          <a:custGeom>
            <a:avLst/>
            <a:gdLst>
              <a:gd name="connsiteX0" fmla="*/ 0 w 502920"/>
              <a:gd name="connsiteY0" fmla="*/ 0 h 563880"/>
              <a:gd name="connsiteX1" fmla="*/ 502920 w 502920"/>
              <a:gd name="connsiteY1" fmla="*/ 563880 h 56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2920" h="563880">
                <a:moveTo>
                  <a:pt x="0" y="0"/>
                </a:moveTo>
                <a:lnTo>
                  <a:pt x="502920" y="563880"/>
                </a:lnTo>
              </a:path>
            </a:pathLst>
          </a:custGeom>
          <a:noFill/>
          <a:ln w="254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8872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6" grpId="0"/>
      <p:bldP spid="21" grpId="0"/>
      <p:bldP spid="22" grpId="0"/>
      <p:bldP spid="27" grpId="0"/>
      <p:bldP spid="28" grpId="0"/>
      <p:bldP spid="33" grpId="0"/>
      <p:bldP spid="34" grpId="0"/>
      <p:bldP spid="63" grpId="0" animBg="1"/>
      <p:bldP spid="64" grpId="0"/>
      <p:bldP spid="65" grpId="0" animBg="1"/>
      <p:bldP spid="66" grpId="0"/>
      <p:bldP spid="6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39BA9D-0AD0-8C88-A314-5F694D609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Use linearizability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01FE16-A0DE-FA41-3A75-594ED50C4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33821"/>
          </a:xfrm>
        </p:spPr>
        <p:txBody>
          <a:bodyPr/>
          <a:lstStyle/>
          <a:p>
            <a:r>
              <a:rPr kumimoji="1" lang="en-US" altLang="zh-CN" dirty="0"/>
              <a:t>Linearizability:</a:t>
            </a:r>
            <a:r>
              <a:rPr kumimoji="1" lang="zh-CN" altLang="en-US" dirty="0"/>
              <a:t> </a:t>
            </a:r>
            <a:r>
              <a:rPr kumimoji="1" lang="en-US" altLang="zh-CN" dirty="0"/>
              <a:t>"completion-to-issuing" order </a:t>
            </a:r>
          </a:p>
          <a:p>
            <a:pPr lvl="1"/>
            <a:r>
              <a:rPr kumimoji="1" lang="en-US" altLang="zh-CN" dirty="0"/>
              <a:t>All the concurrent execution is equivalent to a serial execution</a:t>
            </a:r>
          </a:p>
          <a:p>
            <a:pPr lvl="1"/>
            <a:r>
              <a:rPr kumimoji="1" lang="en-US" altLang="zh-CN" dirty="0"/>
              <a:t>The order of each op matches "completion-to-issuing"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785693-EF29-2D94-0EDF-9B08AB02E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4FB14D83-4D1B-FE71-377E-9C2CB853A1E3}"/>
              </a:ext>
            </a:extLst>
          </p:cNvPr>
          <p:cNvCxnSpPr>
            <a:cxnSpLocks/>
          </p:cNvCxnSpPr>
          <p:nvPr/>
        </p:nvCxnSpPr>
        <p:spPr>
          <a:xfrm>
            <a:off x="1569721" y="3012839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B87E79BA-D030-4207-68EF-63D8D8681BD0}"/>
              </a:ext>
            </a:extLst>
          </p:cNvPr>
          <p:cNvSpPr txBox="1"/>
          <p:nvPr/>
        </p:nvSpPr>
        <p:spPr>
          <a:xfrm>
            <a:off x="1569721" y="243691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Put(X,1)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CFB21AF-EF57-ECDB-86D4-E87859EB7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646" y="2706539"/>
            <a:ext cx="576064" cy="576064"/>
          </a:xfrm>
          <a:prstGeom prst="rect">
            <a:avLst/>
          </a:prstGeom>
        </p:spPr>
      </p:pic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2BFE3F5B-0872-CDF0-2B08-0FA6F1692CB0}"/>
              </a:ext>
            </a:extLst>
          </p:cNvPr>
          <p:cNvCxnSpPr>
            <a:cxnSpLocks/>
          </p:cNvCxnSpPr>
          <p:nvPr/>
        </p:nvCxnSpPr>
        <p:spPr>
          <a:xfrm>
            <a:off x="1569721" y="3767353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10DA7FF7-93B0-9369-70C0-0A8FC5F7E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837" y="3453701"/>
            <a:ext cx="635000" cy="635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99D84E3-9F66-10F1-65A9-7B206F68FFB4}"/>
              </a:ext>
            </a:extLst>
          </p:cNvPr>
          <p:cNvSpPr txBox="1"/>
          <p:nvPr/>
        </p:nvSpPr>
        <p:spPr>
          <a:xfrm>
            <a:off x="324897" y="2774342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CC6561E-1755-5BF1-130B-9054E417DA20}"/>
              </a:ext>
            </a:extLst>
          </p:cNvPr>
          <p:cNvSpPr txBox="1"/>
          <p:nvPr/>
        </p:nvSpPr>
        <p:spPr>
          <a:xfrm>
            <a:off x="324896" y="3548052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415AD97-49E9-3939-9705-7819D7B13CF3}"/>
              </a:ext>
            </a:extLst>
          </p:cNvPr>
          <p:cNvGrpSpPr/>
          <p:nvPr/>
        </p:nvGrpSpPr>
        <p:grpSpPr>
          <a:xfrm>
            <a:off x="2155374" y="2870461"/>
            <a:ext cx="1086984" cy="284755"/>
            <a:chOff x="2339752" y="2425452"/>
            <a:chExt cx="1086984" cy="284755"/>
          </a:xfrm>
        </p:grpSpPr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41090D23-ADF9-1A4D-73BC-9919B43B4B68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A251843E-A113-D673-9E56-5E4163FCC67F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D90603A3-65BC-4725-F5F0-5743EF4517A3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5C1F1BE7-9F86-35DB-75D8-C27398AC1364}"/>
              </a:ext>
            </a:extLst>
          </p:cNvPr>
          <p:cNvSpPr txBox="1"/>
          <p:nvPr/>
        </p:nvSpPr>
        <p:spPr>
          <a:xfrm>
            <a:off x="2654724" y="243691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9257004-90AB-3B26-070D-A2D328A5E7C3}"/>
              </a:ext>
            </a:extLst>
          </p:cNvPr>
          <p:cNvGrpSpPr/>
          <p:nvPr/>
        </p:nvGrpSpPr>
        <p:grpSpPr>
          <a:xfrm>
            <a:off x="3941924" y="2852193"/>
            <a:ext cx="1086984" cy="284755"/>
            <a:chOff x="2339752" y="2425452"/>
            <a:chExt cx="1086984" cy="284755"/>
          </a:xfrm>
        </p:grpSpPr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EF910AD1-3EEB-5024-F52B-B5CA0949AFBF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3D92676F-A812-D09B-1FD6-D2318B768782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连接符 19">
              <a:extLst>
                <a:ext uri="{FF2B5EF4-FFF2-40B4-BE49-F238E27FC236}">
                  <a16:creationId xmlns:a16="http://schemas.microsoft.com/office/drawing/2014/main" id="{ACDFE803-795F-DDF2-FF7E-5FC00BF76DB9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CB4CA982-C672-0416-9550-4AC4607881B2}"/>
              </a:ext>
            </a:extLst>
          </p:cNvPr>
          <p:cNvSpPr txBox="1"/>
          <p:nvPr/>
        </p:nvSpPr>
        <p:spPr>
          <a:xfrm>
            <a:off x="3631664" y="243691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Put(Y,1)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887AE8B-6785-3D8A-A55E-A2DA5790C0D1}"/>
              </a:ext>
            </a:extLst>
          </p:cNvPr>
          <p:cNvSpPr txBox="1"/>
          <p:nvPr/>
        </p:nvSpPr>
        <p:spPr>
          <a:xfrm>
            <a:off x="4553347" y="2436913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Done</a:t>
            </a:r>
            <a:endParaRPr lang="zh-CN" altLang="en-US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FD26654F-452F-CBF9-1421-4889DE080FFB}"/>
              </a:ext>
            </a:extLst>
          </p:cNvPr>
          <p:cNvGrpSpPr/>
          <p:nvPr/>
        </p:nvGrpSpPr>
        <p:grpSpPr>
          <a:xfrm>
            <a:off x="4217317" y="3624975"/>
            <a:ext cx="1086984" cy="284755"/>
            <a:chOff x="2339752" y="2425452"/>
            <a:chExt cx="1086984" cy="284755"/>
          </a:xfrm>
        </p:grpSpPr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391DCF57-00BA-3D89-CAAB-AC706B638EC1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1EA8DCC8-EF13-ACD2-6D16-EC5BCE2874EE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64FF288B-5DF6-53F9-7439-79160B686E54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4A34D080-8FD6-B285-164E-07D936A59C83}"/>
              </a:ext>
            </a:extLst>
          </p:cNvPr>
          <p:cNvSpPr txBox="1"/>
          <p:nvPr/>
        </p:nvSpPr>
        <p:spPr>
          <a:xfrm>
            <a:off x="3647595" y="3233577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BAD2BA1-A965-2440-6E28-964411BC299C}"/>
              </a:ext>
            </a:extLst>
          </p:cNvPr>
          <p:cNvSpPr txBox="1"/>
          <p:nvPr/>
        </p:nvSpPr>
        <p:spPr>
          <a:xfrm>
            <a:off x="4711784" y="3251984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3D633760-A671-75A6-9C2A-CD36AF8FC7B7}"/>
              </a:ext>
            </a:extLst>
          </p:cNvPr>
          <p:cNvGrpSpPr/>
          <p:nvPr/>
        </p:nvGrpSpPr>
        <p:grpSpPr>
          <a:xfrm>
            <a:off x="5925114" y="3624975"/>
            <a:ext cx="1086984" cy="284755"/>
            <a:chOff x="2339752" y="2425452"/>
            <a:chExt cx="1086984" cy="284755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1052DC51-033A-4B35-14FD-F55E7BEAECF7}"/>
                </a:ext>
              </a:extLst>
            </p:cNvPr>
            <p:cNvCxnSpPr/>
            <p:nvPr/>
          </p:nvCxnSpPr>
          <p:spPr>
            <a:xfrm>
              <a:off x="2340928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2B5E003C-845A-99F1-B65F-636D81117798}"/>
                </a:ext>
              </a:extLst>
            </p:cNvPr>
            <p:cNvCxnSpPr/>
            <p:nvPr/>
          </p:nvCxnSpPr>
          <p:spPr>
            <a:xfrm>
              <a:off x="3426736" y="2425452"/>
              <a:ext cx="0" cy="28475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78B159B4-8F3E-5A16-3753-871B478266BD}"/>
                </a:ext>
              </a:extLst>
            </p:cNvPr>
            <p:cNvCxnSpPr>
              <a:cxnSpLocks/>
            </p:cNvCxnSpPr>
            <p:nvPr/>
          </p:nvCxnSpPr>
          <p:spPr>
            <a:xfrm>
              <a:off x="2339752" y="2569468"/>
              <a:ext cx="1086984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451FC70B-FEBB-40B2-1DEE-3E6877663280}"/>
              </a:ext>
            </a:extLst>
          </p:cNvPr>
          <p:cNvSpPr txBox="1"/>
          <p:nvPr/>
        </p:nvSpPr>
        <p:spPr>
          <a:xfrm>
            <a:off x="5448886" y="3233577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Get(X)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4F6D0912-AEA1-42F6-897E-8A99CEAE3710}"/>
              </a:ext>
            </a:extLst>
          </p:cNvPr>
          <p:cNvSpPr txBox="1"/>
          <p:nvPr/>
        </p:nvSpPr>
        <p:spPr>
          <a:xfrm>
            <a:off x="6468606" y="3229001"/>
            <a:ext cx="117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id="{A9336B4C-3A80-CB50-1FD7-D016C6887CB1}"/>
              </a:ext>
            </a:extLst>
          </p:cNvPr>
          <p:cNvSpPr/>
          <p:nvPr/>
        </p:nvSpPr>
        <p:spPr>
          <a:xfrm>
            <a:off x="3125182" y="2856277"/>
            <a:ext cx="360040" cy="381523"/>
          </a:xfrm>
          <a:prstGeom prst="ellipse">
            <a:avLst/>
          </a:prstGeom>
          <a:noFill/>
          <a:ln w="127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D764ED16-BF4E-2DFB-1E3E-07191B6C749F}"/>
              </a:ext>
            </a:extLst>
          </p:cNvPr>
          <p:cNvSpPr txBox="1"/>
          <p:nvPr/>
        </p:nvSpPr>
        <p:spPr>
          <a:xfrm>
            <a:off x="2426798" y="3215170"/>
            <a:ext cx="16743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0432FF"/>
                </a:solidFill>
              </a:rPr>
              <a:t>Done time</a:t>
            </a:r>
            <a:endParaRPr lang="zh-CN" altLang="en-US" dirty="0">
              <a:solidFill>
                <a:srgbClr val="0432FF"/>
              </a:solidFill>
            </a:endParaRPr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id="{D3E66443-E065-B3D8-57A6-FFCDDBCAFB7A}"/>
              </a:ext>
            </a:extLst>
          </p:cNvPr>
          <p:cNvSpPr/>
          <p:nvPr/>
        </p:nvSpPr>
        <p:spPr>
          <a:xfrm>
            <a:off x="4069993" y="3602403"/>
            <a:ext cx="360040" cy="381523"/>
          </a:xfrm>
          <a:prstGeom prst="ellipse">
            <a:avLst/>
          </a:prstGeom>
          <a:noFill/>
          <a:ln w="127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DE2B394C-2E83-642C-A817-049486955390}"/>
              </a:ext>
            </a:extLst>
          </p:cNvPr>
          <p:cNvSpPr txBox="1"/>
          <p:nvPr/>
        </p:nvSpPr>
        <p:spPr>
          <a:xfrm>
            <a:off x="2654724" y="3564652"/>
            <a:ext cx="16743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0432FF"/>
                </a:solidFill>
              </a:rPr>
              <a:t>Issue time</a:t>
            </a:r>
            <a:endParaRPr lang="zh-CN" altLang="en-US" dirty="0">
              <a:solidFill>
                <a:srgbClr val="0432FF"/>
              </a:solidFill>
            </a:endParaRPr>
          </a:p>
        </p:txBody>
      </p:sp>
      <p:sp>
        <p:nvSpPr>
          <p:cNvPr id="68" name="任意形状 67">
            <a:extLst>
              <a:ext uri="{FF2B5EF4-FFF2-40B4-BE49-F238E27FC236}">
                <a16:creationId xmlns:a16="http://schemas.microsoft.com/office/drawing/2014/main" id="{EA737B49-04E6-59E7-D393-1F888B665733}"/>
              </a:ext>
            </a:extLst>
          </p:cNvPr>
          <p:cNvSpPr/>
          <p:nvPr/>
        </p:nvSpPr>
        <p:spPr>
          <a:xfrm>
            <a:off x="3535680" y="3124200"/>
            <a:ext cx="502920" cy="563880"/>
          </a:xfrm>
          <a:custGeom>
            <a:avLst/>
            <a:gdLst>
              <a:gd name="connsiteX0" fmla="*/ 0 w 502920"/>
              <a:gd name="connsiteY0" fmla="*/ 0 h 563880"/>
              <a:gd name="connsiteX1" fmla="*/ 502920 w 502920"/>
              <a:gd name="connsiteY1" fmla="*/ 563880 h 56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2920" h="563880">
                <a:moveTo>
                  <a:pt x="0" y="0"/>
                </a:moveTo>
                <a:lnTo>
                  <a:pt x="502920" y="563880"/>
                </a:lnTo>
              </a:path>
            </a:pathLst>
          </a:custGeom>
          <a:noFill/>
          <a:ln w="254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7" name="内容占位符 2">
            <a:extLst>
              <a:ext uri="{FF2B5EF4-FFF2-40B4-BE49-F238E27FC236}">
                <a16:creationId xmlns:a16="http://schemas.microsoft.com/office/drawing/2014/main" id="{8A904189-788C-CC4B-621B-3A3260CFF5A3}"/>
              </a:ext>
            </a:extLst>
          </p:cNvPr>
          <p:cNvSpPr txBox="1">
            <a:spLocks/>
          </p:cNvSpPr>
          <p:nvPr/>
        </p:nvSpPr>
        <p:spPr>
          <a:xfrm>
            <a:off x="302840" y="4225652"/>
            <a:ext cx="8229600" cy="12338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Questions: </a:t>
            </a:r>
          </a:p>
          <a:p>
            <a:pPr lvl="1"/>
            <a:r>
              <a:rPr kumimoji="1" lang="en-US" altLang="zh-CN" dirty="0"/>
              <a:t>Is the above execution serial? </a:t>
            </a:r>
          </a:p>
          <a:p>
            <a:pPr lvl="1"/>
            <a:r>
              <a:rPr kumimoji="1" lang="en-US" altLang="zh-CN" dirty="0"/>
              <a:t>Is the current execution linearizable? 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34018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B9BDDDC3-C3F9-6447-A5CB-9E7220F28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2" y="3672418"/>
            <a:ext cx="8170167" cy="1135062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Implementing </a:t>
            </a:r>
            <a:r>
              <a:rPr kumimoji="1" lang="en-US" altLang="zh-CN" dirty="0"/>
              <a:t>linearizability of KVS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44BEA9-0F83-B64F-9343-8514FF553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3867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89F87B-8CA2-5DCE-422D-D167A0EC6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Warmup property of linearizability: The local property </a:t>
            </a:r>
            <a:r>
              <a:rPr kumimoji="1" lang="en-US" altLang="zh-CN" baseline="30000" dirty="0"/>
              <a:t>[1]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2AD7E0-11F1-7F11-EC40-64C28FF8D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057300"/>
            <a:ext cx="8229600" cy="4471925"/>
          </a:xfrm>
        </p:spPr>
        <p:txBody>
          <a:bodyPr>
            <a:normAutofit fontScale="92500" lnSpcReduction="20000"/>
          </a:bodyPr>
          <a:lstStyle/>
          <a:p>
            <a:r>
              <a:rPr kumimoji="1" lang="en" altLang="zh-CN" dirty="0"/>
              <a:t>If each object’s op is linearizable, then overall system is linearizable </a:t>
            </a:r>
          </a:p>
          <a:p>
            <a:r>
              <a:rPr kumimoji="1" lang="en" altLang="zh-CN" dirty="0"/>
              <a:t>(Very) Simplified &amp; (very) informal proof  (By contradiction) </a:t>
            </a:r>
          </a:p>
          <a:p>
            <a:pPr lvl="1"/>
            <a:r>
              <a:rPr kumimoji="1" lang="en" altLang="zh-CN" dirty="0"/>
              <a:t>Suppose we have two ops on </a:t>
            </a:r>
            <a:r>
              <a:rPr kumimoji="1" lang="en-US" altLang="zh-CN" dirty="0" err="1"/>
              <a:t>x,y</a:t>
            </a:r>
            <a:r>
              <a:rPr kumimoji="1" lang="en-US" altLang="zh-CN" dirty="0"/>
              <a:t>, e1</a:t>
            </a:r>
            <a:r>
              <a:rPr kumimoji="1" lang="zh-CN" altLang="en-US" dirty="0"/>
              <a:t> </a:t>
            </a:r>
            <a:r>
              <a:rPr kumimoji="1" lang="en-US" altLang="zh-CN" dirty="0"/>
              <a:t>(x) &amp; e2 (y) </a:t>
            </a:r>
          </a:p>
          <a:p>
            <a:pPr lvl="1"/>
            <a:r>
              <a:rPr kumimoji="1" lang="en-US" altLang="zh-CN" dirty="0"/>
              <a:t>If non-linearizable, then we must have e1 &lt; e2 &amp; e2 &lt; e1 </a:t>
            </a:r>
          </a:p>
          <a:p>
            <a:pPr lvl="1"/>
            <a:r>
              <a:rPr kumimoji="1" lang="en-US" altLang="zh-CN" dirty="0"/>
              <a:t>This is impossible: </a:t>
            </a:r>
          </a:p>
          <a:p>
            <a:pPr lvl="2"/>
            <a:r>
              <a:rPr kumimoji="1" lang="en-US" altLang="zh-CN" dirty="0" err="1"/>
              <a:t>real_time</a:t>
            </a:r>
            <a:r>
              <a:rPr kumimoji="1" lang="en-US" altLang="zh-CN" dirty="0"/>
              <a:t>(e1_ok) &lt; </a:t>
            </a:r>
            <a:r>
              <a:rPr kumimoji="1" lang="en-US" altLang="zh-CN" dirty="0" err="1"/>
              <a:t>real_time</a:t>
            </a:r>
            <a:r>
              <a:rPr kumimoji="1" lang="en-US" altLang="zh-CN" dirty="0"/>
              <a:t>(e2_start)    </a:t>
            </a:r>
            <a:r>
              <a:rPr kumimoji="1" lang="en-US" altLang="zh-CN" dirty="0">
                <a:solidFill>
                  <a:srgbClr val="00B050"/>
                </a:solidFill>
              </a:rPr>
              <a:t>// e1 &lt; e2</a:t>
            </a:r>
          </a:p>
          <a:p>
            <a:pPr lvl="2"/>
            <a:r>
              <a:rPr kumimoji="1" lang="en-US" altLang="zh-CN" dirty="0" err="1"/>
              <a:t>real_time</a:t>
            </a:r>
            <a:r>
              <a:rPr kumimoji="1" lang="en-US" altLang="zh-CN" dirty="0"/>
              <a:t>(e2_start) &lt; </a:t>
            </a:r>
            <a:r>
              <a:rPr kumimoji="1" lang="en-US" altLang="zh-CN" dirty="0" err="1"/>
              <a:t>real_time</a:t>
            </a:r>
            <a:r>
              <a:rPr kumimoji="1" lang="en-US" altLang="zh-CN" dirty="0"/>
              <a:t>(e2_ok)    </a:t>
            </a:r>
            <a:r>
              <a:rPr kumimoji="1" lang="en-US" altLang="zh-CN" dirty="0">
                <a:solidFill>
                  <a:srgbClr val="00B050"/>
                </a:solidFill>
              </a:rPr>
              <a:t>// execution have time</a:t>
            </a:r>
          </a:p>
          <a:p>
            <a:pPr lvl="2"/>
            <a:r>
              <a:rPr kumimoji="1" lang="en-US" altLang="zh-CN" dirty="0" err="1"/>
              <a:t>real_time</a:t>
            </a:r>
            <a:r>
              <a:rPr kumimoji="1" lang="en-US" altLang="zh-CN" dirty="0"/>
              <a:t>(e2_ok) &lt; </a:t>
            </a:r>
            <a:r>
              <a:rPr kumimoji="1" lang="en-US" altLang="zh-CN" dirty="0" err="1"/>
              <a:t>real_time</a:t>
            </a:r>
            <a:r>
              <a:rPr kumimoji="1" lang="en-US" altLang="zh-CN" dirty="0"/>
              <a:t>(e1_start)    </a:t>
            </a:r>
            <a:r>
              <a:rPr kumimoji="1" lang="en-US" altLang="zh-CN" dirty="0">
                <a:solidFill>
                  <a:srgbClr val="00B050"/>
                </a:solidFill>
              </a:rPr>
              <a:t>// e2 &lt; e1</a:t>
            </a:r>
          </a:p>
          <a:p>
            <a:pPr lvl="2"/>
            <a:r>
              <a:rPr kumimoji="1" lang="en-US" altLang="zh-CN" b="1" dirty="0" err="1">
                <a:solidFill>
                  <a:srgbClr val="C00000"/>
                </a:solidFill>
              </a:rPr>
              <a:t>real_time</a:t>
            </a:r>
            <a:r>
              <a:rPr kumimoji="1" lang="en-US" altLang="zh-CN" b="1" dirty="0">
                <a:solidFill>
                  <a:srgbClr val="C00000"/>
                </a:solidFill>
              </a:rPr>
              <a:t>(e1_ok) &lt; </a:t>
            </a:r>
            <a:r>
              <a:rPr kumimoji="1" lang="en-US" altLang="zh-CN" b="1" dirty="0" err="1">
                <a:solidFill>
                  <a:srgbClr val="C00000"/>
                </a:solidFill>
              </a:rPr>
              <a:t>real_time</a:t>
            </a:r>
            <a:r>
              <a:rPr kumimoji="1" lang="en-US" altLang="zh-CN" b="1" dirty="0">
                <a:solidFill>
                  <a:srgbClr val="C00000"/>
                </a:solidFill>
              </a:rPr>
              <a:t>(1_start)   </a:t>
            </a:r>
            <a:r>
              <a:rPr kumimoji="1" lang="en-US" altLang="zh-CN" dirty="0">
                <a:solidFill>
                  <a:srgbClr val="00B050"/>
                </a:solidFill>
              </a:rPr>
              <a:t>// combine the upper formulars </a:t>
            </a:r>
          </a:p>
          <a:p>
            <a:pPr lvl="2"/>
            <a:r>
              <a:rPr kumimoji="1" lang="en-US" altLang="zh-CN" dirty="0"/>
              <a:t>Since </a:t>
            </a:r>
            <a:r>
              <a:rPr kumimoji="1" lang="en-US" altLang="zh-CN" dirty="0" err="1"/>
              <a:t>real_time</a:t>
            </a:r>
            <a:r>
              <a:rPr kumimoji="1" lang="en-US" altLang="zh-CN" dirty="0"/>
              <a:t>(e1_start) &lt; </a:t>
            </a:r>
            <a:r>
              <a:rPr kumimoji="1" lang="en-US" altLang="zh-CN" dirty="0" err="1"/>
              <a:t>real_time</a:t>
            </a:r>
            <a:r>
              <a:rPr kumimoji="1" lang="en-US" altLang="zh-CN" dirty="0"/>
              <a:t>(e1_ok), contradiction happens </a:t>
            </a:r>
          </a:p>
          <a:p>
            <a:pPr lvl="1"/>
            <a:r>
              <a:rPr kumimoji="1" lang="en" altLang="zh-CN" dirty="0"/>
              <a:t>The concrete proof needs to reason on multiple ops &amp; objects (w/ graph)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413381F-E4E9-2DCF-5F9D-9881DE1DD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AC88F84-1E38-04C4-761D-9E7401905065}"/>
              </a:ext>
            </a:extLst>
          </p:cNvPr>
          <p:cNvSpPr txBox="1"/>
          <p:nvPr/>
        </p:nvSpPr>
        <p:spPr>
          <a:xfrm>
            <a:off x="-11400" y="5354648"/>
            <a:ext cx="73894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600" dirty="0">
                <a:effectLst/>
                <a:latin typeface="Arial" panose="020B0604020202020204" pitchFamily="34" charset="0"/>
              </a:rPr>
              <a:t>[1] Linearizability: A Correctness Condition for Concurrent Objects</a:t>
            </a:r>
            <a:r>
              <a:rPr lang="zh-CN" altLang="en-US" sz="1600" dirty="0">
                <a:effectLst/>
                <a:latin typeface="Arial" panose="020B0604020202020204" pitchFamily="34" charset="0"/>
              </a:rPr>
              <a:t>， </a:t>
            </a:r>
            <a:r>
              <a:rPr lang="en-US" altLang="zh-CN" sz="1600" dirty="0">
                <a:effectLst/>
                <a:latin typeface="Arial" panose="020B0604020202020204" pitchFamily="34" charset="0"/>
              </a:rPr>
              <a:t>TPLS’90</a:t>
            </a:r>
            <a:r>
              <a:rPr lang="en" altLang="zh-CN" sz="1600" dirty="0">
                <a:effectLst/>
                <a:latin typeface="Arial" panose="020B0604020202020204" pitchFamily="34" charset="0"/>
              </a:rPr>
              <a:t> </a:t>
            </a:r>
            <a:endParaRPr lang="en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253060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480EF2-284E-9E85-F9C3-3A986A69A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linearizability: Primary-backup approach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CAE74D-0A74-AB2B-36BF-30BDC086F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277634"/>
          </a:xfrm>
        </p:spPr>
        <p:txBody>
          <a:bodyPr/>
          <a:lstStyle/>
          <a:p>
            <a:r>
              <a:rPr kumimoji="1" lang="en-US" altLang="zh-CN" dirty="0"/>
              <a:t>For each object, Clients send all reads/writes at a designated machine</a:t>
            </a:r>
          </a:p>
          <a:p>
            <a:r>
              <a:rPr kumimoji="1" lang="en-US" altLang="zh-CN" dirty="0"/>
              <a:t>For writes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Primary forwards writes to all the replicas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M0 executes writes locally (in order)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Respond OK </a:t>
            </a:r>
          </a:p>
          <a:p>
            <a:pPr marL="417150" lvl="1" indent="-342900">
              <a:buFont typeface="+mj-lt"/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F658F0-9949-B6D9-D8CE-884553B1F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987250F9-34AD-9A9A-B0EC-6D7567E8DB76}"/>
              </a:ext>
            </a:extLst>
          </p:cNvPr>
          <p:cNvCxnSpPr>
            <a:cxnSpLocks/>
          </p:cNvCxnSpPr>
          <p:nvPr/>
        </p:nvCxnSpPr>
        <p:spPr>
          <a:xfrm>
            <a:off x="1565324" y="417191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0A1C0AEB-184A-2011-4848-0CDCFA563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49" y="3865612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205A43C6-0F09-A09F-34AE-2B48E2D34CA3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A7DE9408-19C4-EB9F-60BF-21160826CD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E4CA900-5FE8-EB96-936F-2A67CCAB2CA0}"/>
              </a:ext>
            </a:extLst>
          </p:cNvPr>
          <p:cNvSpPr txBox="1"/>
          <p:nvPr/>
        </p:nvSpPr>
        <p:spPr>
          <a:xfrm>
            <a:off x="320500" y="393341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D3752A6-B1D6-3D5E-4D00-85EED2237E5F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9AAF941D-1DF6-EB3F-4F69-CDC964E82653}"/>
              </a:ext>
            </a:extLst>
          </p:cNvPr>
          <p:cNvSpPr/>
          <p:nvPr/>
        </p:nvSpPr>
        <p:spPr>
          <a:xfrm>
            <a:off x="1489313" y="3943978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A7D7011E-F83E-B120-BC94-A7213FBB8AB0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2CCA5B6-5392-C535-C0B0-7D421D2BB062}"/>
              </a:ext>
            </a:extLst>
          </p:cNvPr>
          <p:cNvSpPr/>
          <p:nvPr/>
        </p:nvSpPr>
        <p:spPr>
          <a:xfrm>
            <a:off x="302840" y="3865612"/>
            <a:ext cx="452736" cy="49183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464492F-00C0-1DC2-28F5-C199057F0734}"/>
              </a:ext>
            </a:extLst>
          </p:cNvPr>
          <p:cNvSpPr txBox="1"/>
          <p:nvPr/>
        </p:nvSpPr>
        <p:spPr>
          <a:xfrm>
            <a:off x="251520" y="3441578"/>
            <a:ext cx="1368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Primary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A423BEE1-1164-A0A9-AA0B-9CF22DB806C1}"/>
              </a:ext>
            </a:extLst>
          </p:cNvPr>
          <p:cNvCxnSpPr/>
          <p:nvPr/>
        </p:nvCxnSpPr>
        <p:spPr>
          <a:xfrm>
            <a:off x="2267744" y="3721596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E0FA6464-88A5-51A3-9209-BD3985BF9045}"/>
              </a:ext>
            </a:extLst>
          </p:cNvPr>
          <p:cNvSpPr txBox="1"/>
          <p:nvPr/>
        </p:nvSpPr>
        <p:spPr>
          <a:xfrm>
            <a:off x="1890964" y="338033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Write(x,1)</a:t>
            </a:r>
            <a:endParaRPr lang="zh-CN" altLang="en-US" dirty="0"/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8E9F5B9-A282-A51A-C8EF-24E1356FD354}"/>
              </a:ext>
            </a:extLst>
          </p:cNvPr>
          <p:cNvCxnSpPr>
            <a:cxnSpLocks/>
          </p:cNvCxnSpPr>
          <p:nvPr/>
        </p:nvCxnSpPr>
        <p:spPr>
          <a:xfrm>
            <a:off x="2525740" y="4197027"/>
            <a:ext cx="336478" cy="82477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2342DA78-15D4-6FCC-10F4-4C80CF08EA19}"/>
              </a:ext>
            </a:extLst>
          </p:cNvPr>
          <p:cNvCxnSpPr>
            <a:cxnSpLocks/>
          </p:cNvCxnSpPr>
          <p:nvPr/>
        </p:nvCxnSpPr>
        <p:spPr>
          <a:xfrm flipV="1">
            <a:off x="3474719" y="4173053"/>
            <a:ext cx="320773" cy="86606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BBBB10E4-1DF4-A28A-47BE-0B68AA5EE7E9}"/>
              </a:ext>
            </a:extLst>
          </p:cNvPr>
          <p:cNvSpPr txBox="1"/>
          <p:nvPr/>
        </p:nvSpPr>
        <p:spPr>
          <a:xfrm>
            <a:off x="1683310" y="442795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C4B3EC4-57C4-7B42-06AF-73004023AC96}"/>
              </a:ext>
            </a:extLst>
          </p:cNvPr>
          <p:cNvSpPr txBox="1"/>
          <p:nvPr/>
        </p:nvSpPr>
        <p:spPr>
          <a:xfrm>
            <a:off x="3563978" y="4466383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64FB209-5636-BF90-2750-F312097AE77B}"/>
              </a:ext>
            </a:extLst>
          </p:cNvPr>
          <p:cNvSpPr/>
          <p:nvPr/>
        </p:nvSpPr>
        <p:spPr>
          <a:xfrm>
            <a:off x="3854117" y="4075437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A2228DB-FF6F-4AA9-74FB-AD6EF9826EDE}"/>
              </a:ext>
            </a:extLst>
          </p:cNvPr>
          <p:cNvSpPr txBox="1"/>
          <p:nvPr/>
        </p:nvSpPr>
        <p:spPr>
          <a:xfrm>
            <a:off x="3203848" y="338037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 locally</a:t>
            </a:r>
            <a:endParaRPr lang="zh-CN" altLang="en-US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753786C2-3811-DCE9-7D08-62150C65A0F4}"/>
              </a:ext>
            </a:extLst>
          </p:cNvPr>
          <p:cNvCxnSpPr>
            <a:cxnSpLocks/>
          </p:cNvCxnSpPr>
          <p:nvPr/>
        </p:nvCxnSpPr>
        <p:spPr>
          <a:xfrm flipV="1">
            <a:off x="4753510" y="3701412"/>
            <a:ext cx="317259" cy="473385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2C0C2C2B-CAE8-3E51-5E16-D981776D3D55}"/>
              </a:ext>
            </a:extLst>
          </p:cNvPr>
          <p:cNvSpPr txBox="1"/>
          <p:nvPr/>
        </p:nvSpPr>
        <p:spPr>
          <a:xfrm>
            <a:off x="4999340" y="338434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Done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01DA71F-D992-22B3-3B2D-22DC7C302576}"/>
              </a:ext>
            </a:extLst>
          </p:cNvPr>
          <p:cNvSpPr/>
          <p:nvPr/>
        </p:nvSpPr>
        <p:spPr>
          <a:xfrm>
            <a:off x="2885345" y="4981082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31D8F39-8751-B835-C973-D855A291E0AC}"/>
              </a:ext>
            </a:extLst>
          </p:cNvPr>
          <p:cNvSpPr txBox="1"/>
          <p:nvPr/>
        </p:nvSpPr>
        <p:spPr>
          <a:xfrm>
            <a:off x="6021574" y="1726779"/>
            <a:ext cx="28126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For reads  </a:t>
            </a:r>
          </a:p>
          <a:p>
            <a:r>
              <a:rPr kumimoji="1" lang="en-US" altLang="zh-CN" dirty="0"/>
              <a:t>1.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return the local copy of the data of the primary </a:t>
            </a:r>
            <a:endParaRPr kumimoji="1" lang="zh-CN" altLang="en-US" dirty="0"/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76D971C1-9CBF-1EAE-897F-9BBAB5E925F4}"/>
              </a:ext>
            </a:extLst>
          </p:cNvPr>
          <p:cNvCxnSpPr/>
          <p:nvPr/>
        </p:nvCxnSpPr>
        <p:spPr>
          <a:xfrm>
            <a:off x="6221330" y="4585692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53328EEF-1923-E5A8-7E66-DF588DA704CE}"/>
              </a:ext>
            </a:extLst>
          </p:cNvPr>
          <p:cNvSpPr txBox="1"/>
          <p:nvPr/>
        </p:nvSpPr>
        <p:spPr>
          <a:xfrm>
            <a:off x="5844550" y="429191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Read(x)</a:t>
            </a:r>
            <a:endParaRPr lang="zh-CN" altLang="en-US" dirty="0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65A77A1D-8693-12AF-62F4-0453ECDF1096}"/>
              </a:ext>
            </a:extLst>
          </p:cNvPr>
          <p:cNvCxnSpPr>
            <a:cxnSpLocks/>
          </p:cNvCxnSpPr>
          <p:nvPr/>
        </p:nvCxnSpPr>
        <p:spPr>
          <a:xfrm flipV="1">
            <a:off x="7436911" y="4642186"/>
            <a:ext cx="177730" cy="4301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94004E5C-FFBC-BA46-DD8E-22FC256FB9B9}"/>
              </a:ext>
            </a:extLst>
          </p:cNvPr>
          <p:cNvSpPr txBox="1"/>
          <p:nvPr/>
        </p:nvSpPr>
        <p:spPr>
          <a:xfrm>
            <a:off x="7404879" y="4299137"/>
            <a:ext cx="419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48BAAE53-853B-34D4-302B-08CC090256B2}"/>
              </a:ext>
            </a:extLst>
          </p:cNvPr>
          <p:cNvCxnSpPr>
            <a:cxnSpLocks/>
          </p:cNvCxnSpPr>
          <p:nvPr/>
        </p:nvCxnSpPr>
        <p:spPr>
          <a:xfrm>
            <a:off x="6948264" y="4150713"/>
            <a:ext cx="235839" cy="932779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E96B9F32-7830-085B-AED7-8B47D1FA73F9}"/>
              </a:ext>
            </a:extLst>
          </p:cNvPr>
          <p:cNvCxnSpPr>
            <a:cxnSpLocks/>
          </p:cNvCxnSpPr>
          <p:nvPr/>
        </p:nvCxnSpPr>
        <p:spPr>
          <a:xfrm flipV="1">
            <a:off x="6821394" y="4155576"/>
            <a:ext cx="133609" cy="900856"/>
          </a:xfrm>
          <a:prstGeom prst="straightConnector1">
            <a:avLst/>
          </a:prstGeom>
          <a:ln w="254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685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5E2129-CD15-31F4-23A9-0EB882D2F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are the drawbacks of primary-backup?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97DA24-74BC-5B1A-2E2B-49604C920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Performance issues</a:t>
            </a:r>
          </a:p>
          <a:p>
            <a:pPr lvl="1"/>
            <a:r>
              <a:rPr kumimoji="1" lang="en-US" altLang="zh-CN" dirty="0"/>
              <a:t>Fallback to the centralized KVS case for non-primary devices </a:t>
            </a:r>
          </a:p>
          <a:p>
            <a:pPr lvl="2"/>
            <a:r>
              <a:rPr kumimoji="1" lang="en-US" altLang="zh-CN" sz="1600" dirty="0"/>
              <a:t>E.g., Extra roundtrip, Primary becomes the bottleneck, etc. </a:t>
            </a:r>
          </a:p>
          <a:p>
            <a:r>
              <a:rPr kumimoji="1" lang="en-US" altLang="zh-CN" sz="1600" dirty="0"/>
              <a:t>Reliability issues</a:t>
            </a:r>
          </a:p>
          <a:p>
            <a:pPr lvl="1"/>
            <a:r>
              <a:rPr kumimoji="1" lang="en-US" altLang="zh-CN" sz="1400" dirty="0"/>
              <a:t>If primary crashes, others cannot work </a:t>
            </a:r>
            <a:endParaRPr kumimoji="1" lang="zh-CN" altLang="en-US" sz="14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F73C5D1-EE08-B661-FC4F-E28959CAF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20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4EFC099-307B-F25B-87B8-9C6C1C6E628B}"/>
              </a:ext>
            </a:extLst>
          </p:cNvPr>
          <p:cNvSpPr/>
          <p:nvPr/>
        </p:nvSpPr>
        <p:spPr>
          <a:xfrm>
            <a:off x="3419872" y="1921396"/>
            <a:ext cx="3024336" cy="324378"/>
          </a:xfrm>
          <a:prstGeom prst="rect">
            <a:avLst/>
          </a:prstGeom>
          <a:ln w="12700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3239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5ABB74-F8C8-90F4-87B7-F7F6522CC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Handling primary bottleneck: partitioning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902C8B5-A01F-029A-657F-D371BAEEBD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Different objects have different primaries </a:t>
            </a:r>
          </a:p>
          <a:p>
            <a:pPr marL="74250" lvl="1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3B7691-9765-E443-D6A0-778CC7F84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21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5007E293-4D15-EF57-326D-A45585096085}"/>
              </a:ext>
            </a:extLst>
          </p:cNvPr>
          <p:cNvCxnSpPr>
            <a:cxnSpLocks/>
          </p:cNvCxnSpPr>
          <p:nvPr/>
        </p:nvCxnSpPr>
        <p:spPr>
          <a:xfrm>
            <a:off x="2072410" y="3458349"/>
            <a:ext cx="6443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69583476-D98F-7652-DD4A-A14CF4883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333" y="3152049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01FC89E5-62A0-3BB3-26E9-BD0C376D6125}"/>
              </a:ext>
            </a:extLst>
          </p:cNvPr>
          <p:cNvCxnSpPr>
            <a:cxnSpLocks/>
          </p:cNvCxnSpPr>
          <p:nvPr/>
        </p:nvCxnSpPr>
        <p:spPr>
          <a:xfrm>
            <a:off x="2072410" y="4342869"/>
            <a:ext cx="6443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6AB69FBE-2AEF-658B-876A-3CF49C721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524" y="3865612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6CBDC3F-BE40-7E74-D224-E7B6B133D757}"/>
              </a:ext>
            </a:extLst>
          </p:cNvPr>
          <p:cNvSpPr txBox="1"/>
          <p:nvPr/>
        </p:nvSpPr>
        <p:spPr>
          <a:xfrm>
            <a:off x="827583" y="3959963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0" name="Can 37">
            <a:extLst>
              <a:ext uri="{FF2B5EF4-FFF2-40B4-BE49-F238E27FC236}">
                <a16:creationId xmlns:a16="http://schemas.microsoft.com/office/drawing/2014/main" id="{CD10F470-368A-190E-9796-28A3742FCD58}"/>
              </a:ext>
            </a:extLst>
          </p:cNvPr>
          <p:cNvSpPr/>
          <p:nvPr/>
        </p:nvSpPr>
        <p:spPr>
          <a:xfrm>
            <a:off x="1996397" y="323041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85B76489-C878-6A19-A360-322BCBCF5539}"/>
              </a:ext>
            </a:extLst>
          </p:cNvPr>
          <p:cNvSpPr/>
          <p:nvPr/>
        </p:nvSpPr>
        <p:spPr>
          <a:xfrm>
            <a:off x="1996397" y="4070072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B6280F2-19FF-5A82-BE7C-1BE88446B9A9}"/>
              </a:ext>
            </a:extLst>
          </p:cNvPr>
          <p:cNvSpPr txBox="1"/>
          <p:nvPr/>
        </p:nvSpPr>
        <p:spPr>
          <a:xfrm>
            <a:off x="830856" y="3324667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2079253-C146-9C3C-BCB1-3EDBF591AC58}"/>
              </a:ext>
            </a:extLst>
          </p:cNvPr>
          <p:cNvSpPr txBox="1"/>
          <p:nvPr/>
        </p:nvSpPr>
        <p:spPr>
          <a:xfrm>
            <a:off x="1414236" y="2386086"/>
            <a:ext cx="1129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x, y, z, …</a:t>
            </a:r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40D8BEE-B723-B4E4-2311-3E2F5BCB5A68}"/>
              </a:ext>
            </a:extLst>
          </p:cNvPr>
          <p:cNvSpPr txBox="1"/>
          <p:nvPr/>
        </p:nvSpPr>
        <p:spPr>
          <a:xfrm>
            <a:off x="1431723" y="4935700"/>
            <a:ext cx="1129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x, y, z, …</a:t>
            </a:r>
            <a:endParaRPr kumimoji="1"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FCD2317-7B46-A462-7F3E-740181A0B44F}"/>
              </a:ext>
            </a:extLst>
          </p:cNvPr>
          <p:cNvSpPr/>
          <p:nvPr/>
        </p:nvSpPr>
        <p:spPr>
          <a:xfrm>
            <a:off x="1384524" y="2374673"/>
            <a:ext cx="1176547" cy="408156"/>
          </a:xfrm>
          <a:prstGeom prst="rect">
            <a:avLst/>
          </a:prstGeom>
          <a:ln w="12700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A4955AA-45D6-0B0E-87D8-A7B3FEDF7BB8}"/>
              </a:ext>
            </a:extLst>
          </p:cNvPr>
          <p:cNvSpPr/>
          <p:nvPr/>
        </p:nvSpPr>
        <p:spPr>
          <a:xfrm>
            <a:off x="1387925" y="4945732"/>
            <a:ext cx="1176547" cy="408156"/>
          </a:xfrm>
          <a:prstGeom prst="rect">
            <a:avLst/>
          </a:prstGeom>
          <a:ln w="12700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CCB8387-1E77-58F2-9B8F-4928CB16A089}"/>
              </a:ext>
            </a:extLst>
          </p:cNvPr>
          <p:cNvSpPr txBox="1"/>
          <p:nvPr/>
        </p:nvSpPr>
        <p:spPr>
          <a:xfrm>
            <a:off x="827583" y="1833330"/>
            <a:ext cx="2826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Objects stored in the KVS</a:t>
            </a:r>
            <a:endParaRPr kumimoji="1" lang="zh-CN" altLang="en-US" dirty="0"/>
          </a:p>
        </p:txBody>
      </p: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CFA16153-964A-69F6-E53F-5EB61930E44A}"/>
              </a:ext>
            </a:extLst>
          </p:cNvPr>
          <p:cNvCxnSpPr/>
          <p:nvPr/>
        </p:nvCxnSpPr>
        <p:spPr>
          <a:xfrm>
            <a:off x="1384524" y="2744005"/>
            <a:ext cx="635000" cy="5806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BFA2C30E-C7FB-A7F4-FE04-11A818351AB9}"/>
              </a:ext>
            </a:extLst>
          </p:cNvPr>
          <p:cNvCxnSpPr>
            <a:cxnSpLocks/>
          </p:cNvCxnSpPr>
          <p:nvPr/>
        </p:nvCxnSpPr>
        <p:spPr>
          <a:xfrm flipH="1">
            <a:off x="2410035" y="2803686"/>
            <a:ext cx="162426" cy="4739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A61B4F41-9C8A-80F4-338D-BC804962404D}"/>
              </a:ext>
            </a:extLst>
          </p:cNvPr>
          <p:cNvCxnSpPr>
            <a:cxnSpLocks/>
          </p:cNvCxnSpPr>
          <p:nvPr/>
        </p:nvCxnSpPr>
        <p:spPr>
          <a:xfrm flipH="1">
            <a:off x="1387925" y="4483543"/>
            <a:ext cx="684485" cy="4521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B526DD85-E81A-80FE-6E00-D62F964439AF}"/>
              </a:ext>
            </a:extLst>
          </p:cNvPr>
          <p:cNvCxnSpPr>
            <a:cxnSpLocks/>
          </p:cNvCxnSpPr>
          <p:nvPr/>
        </p:nvCxnSpPr>
        <p:spPr>
          <a:xfrm>
            <a:off x="2410035" y="4412855"/>
            <a:ext cx="144825" cy="5289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>
            <a:extLst>
              <a:ext uri="{FF2B5EF4-FFF2-40B4-BE49-F238E27FC236}">
                <a16:creationId xmlns:a16="http://schemas.microsoft.com/office/drawing/2014/main" id="{7C998DD9-51FA-C597-F83E-06332DD37B39}"/>
              </a:ext>
            </a:extLst>
          </p:cNvPr>
          <p:cNvSpPr/>
          <p:nvPr/>
        </p:nvSpPr>
        <p:spPr>
          <a:xfrm>
            <a:off x="1403648" y="2420963"/>
            <a:ext cx="1081684" cy="302185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BCA6F86-9833-ACDE-6F36-EBA102FB843F}"/>
              </a:ext>
            </a:extLst>
          </p:cNvPr>
          <p:cNvSpPr txBox="1"/>
          <p:nvPr/>
        </p:nvSpPr>
        <p:spPr>
          <a:xfrm>
            <a:off x="263054" y="2354103"/>
            <a:ext cx="996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Primary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1E5EDA36-3CEF-D6D8-EE0C-9BF1E8771E7F}"/>
              </a:ext>
            </a:extLst>
          </p:cNvPr>
          <p:cNvCxnSpPr>
            <a:cxnSpLocks/>
          </p:cNvCxnSpPr>
          <p:nvPr/>
        </p:nvCxnSpPr>
        <p:spPr>
          <a:xfrm flipV="1">
            <a:off x="2610320" y="3481372"/>
            <a:ext cx="300400" cy="842842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F8C2F8F0-4790-D648-BF45-8276D30773B0}"/>
              </a:ext>
            </a:extLst>
          </p:cNvPr>
          <p:cNvCxnSpPr>
            <a:cxnSpLocks/>
          </p:cNvCxnSpPr>
          <p:nvPr/>
        </p:nvCxnSpPr>
        <p:spPr>
          <a:xfrm>
            <a:off x="2747660" y="3034336"/>
            <a:ext cx="163060" cy="41228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F2219709-BA14-3C37-D5CC-8021E3A8C26F}"/>
              </a:ext>
            </a:extLst>
          </p:cNvPr>
          <p:cNvSpPr txBox="1"/>
          <p:nvPr/>
        </p:nvSpPr>
        <p:spPr>
          <a:xfrm>
            <a:off x="2747660" y="3639024"/>
            <a:ext cx="2122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All read/write requests go to P0</a:t>
            </a:r>
            <a:endParaRPr kumimoji="1"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A837F9D6-3962-E37C-6C57-B8249533F99E}"/>
              </a:ext>
            </a:extLst>
          </p:cNvPr>
          <p:cNvSpPr/>
          <p:nvPr/>
        </p:nvSpPr>
        <p:spPr>
          <a:xfrm>
            <a:off x="4869839" y="3015126"/>
            <a:ext cx="424570" cy="1930606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Can 37">
            <a:extLst>
              <a:ext uri="{FF2B5EF4-FFF2-40B4-BE49-F238E27FC236}">
                <a16:creationId xmlns:a16="http://schemas.microsoft.com/office/drawing/2014/main" id="{39F441DF-3E66-7503-71BA-ABF5E0205646}"/>
              </a:ext>
            </a:extLst>
          </p:cNvPr>
          <p:cNvSpPr/>
          <p:nvPr/>
        </p:nvSpPr>
        <p:spPr>
          <a:xfrm>
            <a:off x="5218200" y="323041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2" name="Can 37">
            <a:extLst>
              <a:ext uri="{FF2B5EF4-FFF2-40B4-BE49-F238E27FC236}">
                <a16:creationId xmlns:a16="http://schemas.microsoft.com/office/drawing/2014/main" id="{CFF9CBA2-4491-59C4-428C-87CCE5751EC3}"/>
              </a:ext>
            </a:extLst>
          </p:cNvPr>
          <p:cNvSpPr/>
          <p:nvPr/>
        </p:nvSpPr>
        <p:spPr>
          <a:xfrm>
            <a:off x="5218200" y="4070072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8A47FE12-9BDB-92FE-959B-BE4E3EB33EC9}"/>
              </a:ext>
            </a:extLst>
          </p:cNvPr>
          <p:cNvSpPr txBox="1"/>
          <p:nvPr/>
        </p:nvSpPr>
        <p:spPr>
          <a:xfrm>
            <a:off x="4653526" y="2374673"/>
            <a:ext cx="1129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x, y, z, …</a:t>
            </a:r>
            <a:endParaRPr kumimoji="1" lang="zh-CN" altLang="en-US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BCC0633D-82D6-9FFA-9B8E-BA70A7987F25}"/>
              </a:ext>
            </a:extLst>
          </p:cNvPr>
          <p:cNvSpPr txBox="1"/>
          <p:nvPr/>
        </p:nvSpPr>
        <p:spPr>
          <a:xfrm>
            <a:off x="4653526" y="4935700"/>
            <a:ext cx="1129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x, y, z, …</a:t>
            </a:r>
            <a:endParaRPr kumimoji="1"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A04A42F5-9528-4F15-0B4A-5F51FF2B9902}"/>
              </a:ext>
            </a:extLst>
          </p:cNvPr>
          <p:cNvSpPr/>
          <p:nvPr/>
        </p:nvSpPr>
        <p:spPr>
          <a:xfrm>
            <a:off x="4606327" y="2374673"/>
            <a:ext cx="1176547" cy="408156"/>
          </a:xfrm>
          <a:prstGeom prst="rect">
            <a:avLst/>
          </a:prstGeom>
          <a:ln w="12700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8CC1488B-AE0F-7F4E-E1FC-F63F909C8F87}"/>
              </a:ext>
            </a:extLst>
          </p:cNvPr>
          <p:cNvSpPr/>
          <p:nvPr/>
        </p:nvSpPr>
        <p:spPr>
          <a:xfrm>
            <a:off x="4609728" y="4945732"/>
            <a:ext cx="1176547" cy="408156"/>
          </a:xfrm>
          <a:prstGeom prst="rect">
            <a:avLst/>
          </a:prstGeom>
          <a:ln w="12700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D83BD6DD-DEA9-773C-D5C4-70182F2AF2A6}"/>
              </a:ext>
            </a:extLst>
          </p:cNvPr>
          <p:cNvCxnSpPr/>
          <p:nvPr/>
        </p:nvCxnSpPr>
        <p:spPr>
          <a:xfrm>
            <a:off x="4606327" y="2744005"/>
            <a:ext cx="635000" cy="5806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连接符 47">
            <a:extLst>
              <a:ext uri="{FF2B5EF4-FFF2-40B4-BE49-F238E27FC236}">
                <a16:creationId xmlns:a16="http://schemas.microsoft.com/office/drawing/2014/main" id="{3D534C3D-C155-A192-037D-133B89225751}"/>
              </a:ext>
            </a:extLst>
          </p:cNvPr>
          <p:cNvCxnSpPr>
            <a:cxnSpLocks/>
          </p:cNvCxnSpPr>
          <p:nvPr/>
        </p:nvCxnSpPr>
        <p:spPr>
          <a:xfrm flipH="1">
            <a:off x="5631838" y="2803686"/>
            <a:ext cx="162426" cy="4739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线连接符 48">
            <a:extLst>
              <a:ext uri="{FF2B5EF4-FFF2-40B4-BE49-F238E27FC236}">
                <a16:creationId xmlns:a16="http://schemas.microsoft.com/office/drawing/2014/main" id="{036CEC77-2B45-F709-195E-532920ECD7FA}"/>
              </a:ext>
            </a:extLst>
          </p:cNvPr>
          <p:cNvCxnSpPr>
            <a:cxnSpLocks/>
          </p:cNvCxnSpPr>
          <p:nvPr/>
        </p:nvCxnSpPr>
        <p:spPr>
          <a:xfrm flipH="1">
            <a:off x="4609728" y="4483543"/>
            <a:ext cx="684485" cy="4521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线连接符 49">
            <a:extLst>
              <a:ext uri="{FF2B5EF4-FFF2-40B4-BE49-F238E27FC236}">
                <a16:creationId xmlns:a16="http://schemas.microsoft.com/office/drawing/2014/main" id="{C1E3ECFB-55F2-4B3A-1C4C-35598028E858}"/>
              </a:ext>
            </a:extLst>
          </p:cNvPr>
          <p:cNvCxnSpPr>
            <a:cxnSpLocks/>
          </p:cNvCxnSpPr>
          <p:nvPr/>
        </p:nvCxnSpPr>
        <p:spPr>
          <a:xfrm>
            <a:off x="5631838" y="4412855"/>
            <a:ext cx="144825" cy="5289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>
            <a:extLst>
              <a:ext uri="{FF2B5EF4-FFF2-40B4-BE49-F238E27FC236}">
                <a16:creationId xmlns:a16="http://schemas.microsoft.com/office/drawing/2014/main" id="{B0CD3790-269F-0B3C-77FB-3D1D178D6704}"/>
              </a:ext>
            </a:extLst>
          </p:cNvPr>
          <p:cNvSpPr/>
          <p:nvPr/>
        </p:nvSpPr>
        <p:spPr>
          <a:xfrm>
            <a:off x="4693245" y="2437962"/>
            <a:ext cx="235907" cy="302185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32FA6E2F-60E0-99E5-210A-CA56D5C6E750}"/>
              </a:ext>
            </a:extLst>
          </p:cNvPr>
          <p:cNvSpPr/>
          <p:nvPr/>
        </p:nvSpPr>
        <p:spPr>
          <a:xfrm>
            <a:off x="4944165" y="4998717"/>
            <a:ext cx="235907" cy="302185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8C3BDA0F-2B1F-1384-4222-EE6D48B34DF4}"/>
              </a:ext>
            </a:extLst>
          </p:cNvPr>
          <p:cNvCxnSpPr>
            <a:cxnSpLocks/>
          </p:cNvCxnSpPr>
          <p:nvPr/>
        </p:nvCxnSpPr>
        <p:spPr>
          <a:xfrm>
            <a:off x="6133960" y="3024275"/>
            <a:ext cx="163060" cy="41228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FE7C427F-FA9C-29C4-1E28-7B3CB559B8F3}"/>
              </a:ext>
            </a:extLst>
          </p:cNvPr>
          <p:cNvCxnSpPr>
            <a:cxnSpLocks/>
          </p:cNvCxnSpPr>
          <p:nvPr/>
        </p:nvCxnSpPr>
        <p:spPr>
          <a:xfrm>
            <a:off x="6216497" y="3959963"/>
            <a:ext cx="163060" cy="41228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93C248BD-686E-70BD-715C-6103181EBEA5}"/>
              </a:ext>
            </a:extLst>
          </p:cNvPr>
          <p:cNvSpPr txBox="1"/>
          <p:nvPr/>
        </p:nvSpPr>
        <p:spPr>
          <a:xfrm>
            <a:off x="5875844" y="2739526"/>
            <a:ext cx="2122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Read X</a:t>
            </a:r>
            <a:endParaRPr kumimoji="1"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F20597B1-EE60-D375-EDA0-AAE9E9785F07}"/>
              </a:ext>
            </a:extLst>
          </p:cNvPr>
          <p:cNvSpPr txBox="1"/>
          <p:nvPr/>
        </p:nvSpPr>
        <p:spPr>
          <a:xfrm>
            <a:off x="5883137" y="3680946"/>
            <a:ext cx="2122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Read Y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3410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/>
      <p:bldP spid="44" grpId="0"/>
      <p:bldP spid="45" grpId="0" animBg="1"/>
      <p:bldP spid="46" grpId="0" animBg="1"/>
      <p:bldP spid="51" grpId="0" animBg="1"/>
      <p:bldP spid="52" grpId="0" animBg="1"/>
      <p:bldP spid="55" grpId="0"/>
      <p:bldP spid="5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A8F37-FF50-5181-4883-3181F6D8B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Handling extra RTT: read cache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E563DA-ACBF-5EB8-7B62-623DCDDD8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568000" cy="148770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e.g., Let each process directly return the local copy (as a cache) </a:t>
            </a:r>
          </a:p>
          <a:p>
            <a:pPr lvl="1"/>
            <a:r>
              <a:rPr kumimoji="1" lang="en-US" altLang="zh-CN" dirty="0"/>
              <a:t>May violate linearizability! </a:t>
            </a:r>
          </a:p>
          <a:p>
            <a:pPr lvl="2"/>
            <a:r>
              <a:rPr kumimoji="1" lang="en-US" altLang="zh-CN" sz="1600" dirty="0"/>
              <a:t>Read-1 &lt; Read2: the start time of read_2 is after the completion time of read_1</a:t>
            </a:r>
          </a:p>
          <a:p>
            <a:pPr lvl="2"/>
            <a:r>
              <a:rPr kumimoji="1" lang="en-US" altLang="zh-CN" sz="1600" dirty="0"/>
              <a:t>Read-2 &lt; Read1: read-2 does not see write x, but read 1 does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A1D034-4B4B-3C16-33B0-FFFF51ADC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22</a:t>
            </a:fld>
            <a:endParaRPr lang="zh-CN" altLang="en-US" dirty="0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A1B9516A-9807-6361-491C-479ED4E5EF60}"/>
              </a:ext>
            </a:extLst>
          </p:cNvPr>
          <p:cNvCxnSpPr>
            <a:cxnSpLocks/>
          </p:cNvCxnSpPr>
          <p:nvPr/>
        </p:nvCxnSpPr>
        <p:spPr>
          <a:xfrm>
            <a:off x="-1590432" y="3626257"/>
            <a:ext cx="856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185DFEA7-9454-CEDC-CC5A-239FD6CBC542}"/>
              </a:ext>
            </a:extLst>
          </p:cNvPr>
          <p:cNvCxnSpPr>
            <a:cxnSpLocks/>
          </p:cNvCxnSpPr>
          <p:nvPr/>
        </p:nvCxnSpPr>
        <p:spPr>
          <a:xfrm>
            <a:off x="-1590432" y="4510777"/>
            <a:ext cx="856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6A65CBC6-92EF-3B93-730E-A86228A93530}"/>
              </a:ext>
            </a:extLst>
          </p:cNvPr>
          <p:cNvSpPr/>
          <p:nvPr/>
        </p:nvSpPr>
        <p:spPr>
          <a:xfrm>
            <a:off x="-490611" y="3183034"/>
            <a:ext cx="2122179" cy="1930606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Can 37">
            <a:extLst>
              <a:ext uri="{FF2B5EF4-FFF2-40B4-BE49-F238E27FC236}">
                <a16:creationId xmlns:a16="http://schemas.microsoft.com/office/drawing/2014/main" id="{E8EEF9F7-6E85-8DCB-C066-C060385807F5}"/>
              </a:ext>
            </a:extLst>
          </p:cNvPr>
          <p:cNvSpPr/>
          <p:nvPr/>
        </p:nvSpPr>
        <p:spPr>
          <a:xfrm>
            <a:off x="1555359" y="3398323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Can 37">
            <a:extLst>
              <a:ext uri="{FF2B5EF4-FFF2-40B4-BE49-F238E27FC236}">
                <a16:creationId xmlns:a16="http://schemas.microsoft.com/office/drawing/2014/main" id="{2D131998-B734-AC39-8BFE-6078881C60EE}"/>
              </a:ext>
            </a:extLst>
          </p:cNvPr>
          <p:cNvSpPr/>
          <p:nvPr/>
        </p:nvSpPr>
        <p:spPr>
          <a:xfrm>
            <a:off x="1555359" y="4237980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7AC6AC6-4729-34E6-84C5-3AD152333F36}"/>
              </a:ext>
            </a:extLst>
          </p:cNvPr>
          <p:cNvSpPr txBox="1"/>
          <p:nvPr/>
        </p:nvSpPr>
        <p:spPr>
          <a:xfrm>
            <a:off x="990685" y="2542581"/>
            <a:ext cx="1129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x, y, z, …</a:t>
            </a:r>
            <a:endParaRPr kumimoji="1"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EB3FB12-A4C1-E1F1-6AE6-C3BCDAD58A68}"/>
              </a:ext>
            </a:extLst>
          </p:cNvPr>
          <p:cNvSpPr txBox="1"/>
          <p:nvPr/>
        </p:nvSpPr>
        <p:spPr>
          <a:xfrm>
            <a:off x="990685" y="5103608"/>
            <a:ext cx="1129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x, y, z, …</a:t>
            </a:r>
            <a:endParaRPr kumimoji="1"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15EC71EB-1F69-1F19-56FB-C9FE49244D40}"/>
              </a:ext>
            </a:extLst>
          </p:cNvPr>
          <p:cNvSpPr/>
          <p:nvPr/>
        </p:nvSpPr>
        <p:spPr>
          <a:xfrm>
            <a:off x="943486" y="2542581"/>
            <a:ext cx="1176547" cy="408156"/>
          </a:xfrm>
          <a:prstGeom prst="rect">
            <a:avLst/>
          </a:prstGeom>
          <a:ln w="12700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A1CBDC1C-3D3E-8D7C-E252-16E81843A6C1}"/>
              </a:ext>
            </a:extLst>
          </p:cNvPr>
          <p:cNvSpPr/>
          <p:nvPr/>
        </p:nvSpPr>
        <p:spPr>
          <a:xfrm>
            <a:off x="946887" y="5113640"/>
            <a:ext cx="1176547" cy="408156"/>
          </a:xfrm>
          <a:prstGeom prst="rect">
            <a:avLst/>
          </a:prstGeom>
          <a:ln w="12700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5766E7A9-F5CC-509E-3937-37D553FB7F40}"/>
              </a:ext>
            </a:extLst>
          </p:cNvPr>
          <p:cNvCxnSpPr/>
          <p:nvPr/>
        </p:nvCxnSpPr>
        <p:spPr>
          <a:xfrm>
            <a:off x="943486" y="2911913"/>
            <a:ext cx="635000" cy="5806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FBEAD61B-7EFC-006B-50CD-06D9C1D29BC8}"/>
              </a:ext>
            </a:extLst>
          </p:cNvPr>
          <p:cNvCxnSpPr>
            <a:cxnSpLocks/>
          </p:cNvCxnSpPr>
          <p:nvPr/>
        </p:nvCxnSpPr>
        <p:spPr>
          <a:xfrm flipH="1">
            <a:off x="1968997" y="2971594"/>
            <a:ext cx="162426" cy="4739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32">
            <a:extLst>
              <a:ext uri="{FF2B5EF4-FFF2-40B4-BE49-F238E27FC236}">
                <a16:creationId xmlns:a16="http://schemas.microsoft.com/office/drawing/2014/main" id="{0F29DAC6-0C23-435C-C701-CE86189E00B7}"/>
              </a:ext>
            </a:extLst>
          </p:cNvPr>
          <p:cNvCxnSpPr>
            <a:cxnSpLocks/>
          </p:cNvCxnSpPr>
          <p:nvPr/>
        </p:nvCxnSpPr>
        <p:spPr>
          <a:xfrm flipH="1">
            <a:off x="946887" y="4651451"/>
            <a:ext cx="684485" cy="4521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B847D6E2-1104-5913-849F-F84FF1CA3128}"/>
              </a:ext>
            </a:extLst>
          </p:cNvPr>
          <p:cNvCxnSpPr>
            <a:cxnSpLocks/>
          </p:cNvCxnSpPr>
          <p:nvPr/>
        </p:nvCxnSpPr>
        <p:spPr>
          <a:xfrm>
            <a:off x="1968997" y="4580763"/>
            <a:ext cx="144825" cy="5289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89DAC4DD-3B52-0D43-FAF2-A69160ECABF9}"/>
              </a:ext>
            </a:extLst>
          </p:cNvPr>
          <p:cNvSpPr/>
          <p:nvPr/>
        </p:nvSpPr>
        <p:spPr>
          <a:xfrm>
            <a:off x="1030404" y="2605870"/>
            <a:ext cx="235907" cy="302185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ABFB26DC-60D6-FC8F-4B7A-4A334E25626A}"/>
              </a:ext>
            </a:extLst>
          </p:cNvPr>
          <p:cNvSpPr/>
          <p:nvPr/>
        </p:nvSpPr>
        <p:spPr>
          <a:xfrm>
            <a:off x="1281324" y="5166625"/>
            <a:ext cx="235907" cy="302185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5893D5C5-4D9C-E99A-A666-74837197FE93}"/>
              </a:ext>
            </a:extLst>
          </p:cNvPr>
          <p:cNvCxnSpPr>
            <a:cxnSpLocks/>
          </p:cNvCxnSpPr>
          <p:nvPr/>
        </p:nvCxnSpPr>
        <p:spPr>
          <a:xfrm>
            <a:off x="2471119" y="3192183"/>
            <a:ext cx="163060" cy="412280"/>
          </a:xfrm>
          <a:prstGeom prst="straightConnector1">
            <a:avLst/>
          </a:prstGeom>
          <a:ln w="25400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F93B100B-71E3-4CEC-AABD-DDC45A536EC7}"/>
              </a:ext>
            </a:extLst>
          </p:cNvPr>
          <p:cNvCxnSpPr>
            <a:cxnSpLocks/>
          </p:cNvCxnSpPr>
          <p:nvPr/>
        </p:nvCxnSpPr>
        <p:spPr>
          <a:xfrm>
            <a:off x="2553656" y="4127871"/>
            <a:ext cx="163060" cy="41228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BA5FBC5A-3512-61CF-62F9-8DA2A0B33B63}"/>
              </a:ext>
            </a:extLst>
          </p:cNvPr>
          <p:cNvSpPr txBox="1"/>
          <p:nvPr/>
        </p:nvSpPr>
        <p:spPr>
          <a:xfrm>
            <a:off x="2213003" y="2907434"/>
            <a:ext cx="2122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Write X</a:t>
            </a:r>
            <a:endParaRPr kumimoji="1"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0D0A251-6DE6-DF9F-6DD0-642CA90E93FA}"/>
              </a:ext>
            </a:extLst>
          </p:cNvPr>
          <p:cNvSpPr txBox="1"/>
          <p:nvPr/>
        </p:nvSpPr>
        <p:spPr>
          <a:xfrm>
            <a:off x="2220296" y="3848854"/>
            <a:ext cx="2122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Write Y</a:t>
            </a:r>
            <a:endParaRPr kumimoji="1"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717DF260-B5AD-D1E6-41F7-BFDF34737577}"/>
              </a:ext>
            </a:extLst>
          </p:cNvPr>
          <p:cNvSpPr txBox="1"/>
          <p:nvPr/>
        </p:nvSpPr>
        <p:spPr>
          <a:xfrm>
            <a:off x="4322029" y="4618897"/>
            <a:ext cx="2122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Read_1 X</a:t>
            </a:r>
            <a:endParaRPr kumimoji="1" lang="zh-CN" altLang="en-US" dirty="0"/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id="{6E0E4836-B264-7ACC-C8FB-719805C9D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806" y="3319957"/>
            <a:ext cx="576064" cy="576064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D04A27AC-3E82-1082-7070-27C6E8B68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997" y="4033520"/>
            <a:ext cx="635000" cy="635000"/>
          </a:xfrm>
          <a:prstGeom prst="rect">
            <a:avLst/>
          </a:prstGeom>
        </p:spPr>
      </p:pic>
      <p:sp>
        <p:nvSpPr>
          <p:cNvPr id="50" name="文本框 49">
            <a:extLst>
              <a:ext uri="{FF2B5EF4-FFF2-40B4-BE49-F238E27FC236}">
                <a16:creationId xmlns:a16="http://schemas.microsoft.com/office/drawing/2014/main" id="{020B335C-408D-3C6E-FEBE-FFA91D3DA37C}"/>
              </a:ext>
            </a:extLst>
          </p:cNvPr>
          <p:cNvSpPr txBox="1"/>
          <p:nvPr/>
        </p:nvSpPr>
        <p:spPr>
          <a:xfrm>
            <a:off x="245056" y="412787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EC48C791-ABE6-9249-6D48-A2BDF82EE8B6}"/>
              </a:ext>
            </a:extLst>
          </p:cNvPr>
          <p:cNvSpPr txBox="1"/>
          <p:nvPr/>
        </p:nvSpPr>
        <p:spPr>
          <a:xfrm>
            <a:off x="248329" y="349257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56" name="任意形状 55">
            <a:extLst>
              <a:ext uri="{FF2B5EF4-FFF2-40B4-BE49-F238E27FC236}">
                <a16:creationId xmlns:a16="http://schemas.microsoft.com/office/drawing/2014/main" id="{1F3E8742-921A-CC0A-51B5-FAE5B133BCA4}"/>
              </a:ext>
            </a:extLst>
          </p:cNvPr>
          <p:cNvSpPr/>
          <p:nvPr/>
        </p:nvSpPr>
        <p:spPr>
          <a:xfrm>
            <a:off x="4383895" y="4233369"/>
            <a:ext cx="734786" cy="310596"/>
          </a:xfrm>
          <a:custGeom>
            <a:avLst/>
            <a:gdLst>
              <a:gd name="connsiteX0" fmla="*/ 0 w 734786"/>
              <a:gd name="connsiteY0" fmla="*/ 261610 h 310596"/>
              <a:gd name="connsiteX1" fmla="*/ 457200 w 734786"/>
              <a:gd name="connsiteY1" fmla="*/ 353 h 310596"/>
              <a:gd name="connsiteX2" fmla="*/ 734786 w 734786"/>
              <a:gd name="connsiteY2" fmla="*/ 310596 h 310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4786" h="310596">
                <a:moveTo>
                  <a:pt x="0" y="261610"/>
                </a:moveTo>
                <a:cubicBezTo>
                  <a:pt x="167368" y="126899"/>
                  <a:pt x="334736" y="-7811"/>
                  <a:pt x="457200" y="353"/>
                </a:cubicBezTo>
                <a:cubicBezTo>
                  <a:pt x="579664" y="8517"/>
                  <a:pt x="657225" y="159556"/>
                  <a:pt x="734786" y="310596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CAB751A8-1B0F-7A02-E29A-524168320BF2}"/>
              </a:ext>
            </a:extLst>
          </p:cNvPr>
          <p:cNvCxnSpPr>
            <a:cxnSpLocks/>
          </p:cNvCxnSpPr>
          <p:nvPr/>
        </p:nvCxnSpPr>
        <p:spPr>
          <a:xfrm>
            <a:off x="2729605" y="3626257"/>
            <a:ext cx="1232384" cy="927468"/>
          </a:xfrm>
          <a:prstGeom prst="straightConnector1">
            <a:avLst/>
          </a:prstGeom>
          <a:ln w="25400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>
            <a:extLst>
              <a:ext uri="{FF2B5EF4-FFF2-40B4-BE49-F238E27FC236}">
                <a16:creationId xmlns:a16="http://schemas.microsoft.com/office/drawing/2014/main" id="{71037473-813E-F7A7-38C1-0ADE2EDB09F3}"/>
              </a:ext>
            </a:extLst>
          </p:cNvPr>
          <p:cNvSpPr txBox="1"/>
          <p:nvPr/>
        </p:nvSpPr>
        <p:spPr>
          <a:xfrm>
            <a:off x="5182013" y="3745148"/>
            <a:ext cx="2122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Read_2 X</a:t>
            </a:r>
            <a:endParaRPr kumimoji="1" lang="zh-CN" altLang="en-US" dirty="0"/>
          </a:p>
        </p:txBody>
      </p:sp>
      <p:sp>
        <p:nvSpPr>
          <p:cNvPr id="65" name="任意形状 64">
            <a:extLst>
              <a:ext uri="{FF2B5EF4-FFF2-40B4-BE49-F238E27FC236}">
                <a16:creationId xmlns:a16="http://schemas.microsoft.com/office/drawing/2014/main" id="{A240A176-FA0D-0A44-8718-316640AF3023}"/>
              </a:ext>
            </a:extLst>
          </p:cNvPr>
          <p:cNvSpPr/>
          <p:nvPr/>
        </p:nvSpPr>
        <p:spPr>
          <a:xfrm>
            <a:off x="5243879" y="3359620"/>
            <a:ext cx="734786" cy="310596"/>
          </a:xfrm>
          <a:custGeom>
            <a:avLst/>
            <a:gdLst>
              <a:gd name="connsiteX0" fmla="*/ 0 w 734786"/>
              <a:gd name="connsiteY0" fmla="*/ 261610 h 310596"/>
              <a:gd name="connsiteX1" fmla="*/ 457200 w 734786"/>
              <a:gd name="connsiteY1" fmla="*/ 353 h 310596"/>
              <a:gd name="connsiteX2" fmla="*/ 734786 w 734786"/>
              <a:gd name="connsiteY2" fmla="*/ 310596 h 310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4786" h="310596">
                <a:moveTo>
                  <a:pt x="0" y="261610"/>
                </a:moveTo>
                <a:cubicBezTo>
                  <a:pt x="167368" y="126899"/>
                  <a:pt x="334736" y="-7811"/>
                  <a:pt x="457200" y="353"/>
                </a:cubicBezTo>
                <a:cubicBezTo>
                  <a:pt x="579664" y="8517"/>
                  <a:pt x="657225" y="159556"/>
                  <a:pt x="734786" y="310596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EF4B841D-849E-2D36-6B63-1F457C804C0D}"/>
              </a:ext>
            </a:extLst>
          </p:cNvPr>
          <p:cNvCxnSpPr>
            <a:cxnSpLocks/>
          </p:cNvCxnSpPr>
          <p:nvPr/>
        </p:nvCxnSpPr>
        <p:spPr>
          <a:xfrm flipV="1">
            <a:off x="6562144" y="3670216"/>
            <a:ext cx="459222" cy="820264"/>
          </a:xfrm>
          <a:prstGeom prst="straightConnector1">
            <a:avLst/>
          </a:prstGeom>
          <a:ln w="25400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160BDB13-3E1D-A819-46F3-3159C930CE4D}"/>
              </a:ext>
            </a:extLst>
          </p:cNvPr>
          <p:cNvSpPr/>
          <p:nvPr/>
        </p:nvSpPr>
        <p:spPr>
          <a:xfrm>
            <a:off x="4081752" y="4387494"/>
            <a:ext cx="213827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2D8982E-AF91-44D8-6EEB-37DCDBBB751D}"/>
              </a:ext>
            </a:extLst>
          </p:cNvPr>
          <p:cNvSpPr/>
          <p:nvPr/>
        </p:nvSpPr>
        <p:spPr>
          <a:xfrm>
            <a:off x="7101439" y="3514716"/>
            <a:ext cx="213827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593675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076EA5-A35B-BD9A-47B1-D83314E6A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949680" cy="900442"/>
          </a:xfrm>
        </p:spPr>
        <p:txBody>
          <a:bodyPr/>
          <a:lstStyle/>
          <a:p>
            <a:r>
              <a:rPr kumimoji="1" lang="en-US" altLang="zh-CN" dirty="0"/>
              <a:t>Correctly handling caches (Similar to cache coherence)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8E09A9-E800-DE4C-39B1-6B7F9BEDD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68000" cy="1578926"/>
          </a:xfrm>
        </p:spPr>
        <p:txBody>
          <a:bodyPr/>
          <a:lstStyle/>
          <a:p>
            <a:r>
              <a:rPr kumimoji="1" lang="en-US" altLang="zh-CN" dirty="0"/>
              <a:t>Each object has two modes: read-only mode and read-write mode</a:t>
            </a:r>
          </a:p>
          <a:p>
            <a:pPr lvl="1"/>
            <a:r>
              <a:rPr kumimoji="1" lang="en-US" altLang="zh-CN" dirty="0"/>
              <a:t>If in read-only mode, the primary cannot do the update, others can read cache</a:t>
            </a:r>
          </a:p>
          <a:p>
            <a:pPr lvl="1"/>
            <a:r>
              <a:rPr kumimoji="1" lang="en-US" altLang="zh-CN" dirty="0"/>
              <a:t>If in read-write mode, others cannot read the local cache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4ED551-1363-812A-9396-18DBA5DDC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23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DB3DFD94-DDE5-CC3F-AE89-164072C875A7}"/>
              </a:ext>
            </a:extLst>
          </p:cNvPr>
          <p:cNvCxnSpPr>
            <a:cxnSpLocks/>
          </p:cNvCxnSpPr>
          <p:nvPr/>
        </p:nvCxnSpPr>
        <p:spPr>
          <a:xfrm>
            <a:off x="-1590432" y="3626257"/>
            <a:ext cx="856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940E3A99-098C-8753-B7FC-444FF79CB0C1}"/>
              </a:ext>
            </a:extLst>
          </p:cNvPr>
          <p:cNvCxnSpPr>
            <a:cxnSpLocks/>
          </p:cNvCxnSpPr>
          <p:nvPr/>
        </p:nvCxnSpPr>
        <p:spPr>
          <a:xfrm>
            <a:off x="-1590432" y="4510777"/>
            <a:ext cx="856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6AA5D5C0-7911-195A-6A02-107B2306BC55}"/>
              </a:ext>
            </a:extLst>
          </p:cNvPr>
          <p:cNvSpPr/>
          <p:nvPr/>
        </p:nvSpPr>
        <p:spPr>
          <a:xfrm>
            <a:off x="-490611" y="3183034"/>
            <a:ext cx="2122179" cy="1930606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Can 37">
            <a:extLst>
              <a:ext uri="{FF2B5EF4-FFF2-40B4-BE49-F238E27FC236}">
                <a16:creationId xmlns:a16="http://schemas.microsoft.com/office/drawing/2014/main" id="{53F2988C-88C2-026C-C4B0-F3795288E83F}"/>
              </a:ext>
            </a:extLst>
          </p:cNvPr>
          <p:cNvSpPr/>
          <p:nvPr/>
        </p:nvSpPr>
        <p:spPr>
          <a:xfrm>
            <a:off x="1555359" y="3398323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37">
            <a:extLst>
              <a:ext uri="{FF2B5EF4-FFF2-40B4-BE49-F238E27FC236}">
                <a16:creationId xmlns:a16="http://schemas.microsoft.com/office/drawing/2014/main" id="{FDB93F78-36AE-4004-EC87-29224BA32A0D}"/>
              </a:ext>
            </a:extLst>
          </p:cNvPr>
          <p:cNvSpPr/>
          <p:nvPr/>
        </p:nvSpPr>
        <p:spPr>
          <a:xfrm>
            <a:off x="1555359" y="4237980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E232E4B-9B6B-A119-7056-1BC2302BF0EC}"/>
              </a:ext>
            </a:extLst>
          </p:cNvPr>
          <p:cNvSpPr txBox="1"/>
          <p:nvPr/>
        </p:nvSpPr>
        <p:spPr>
          <a:xfrm>
            <a:off x="990685" y="2542581"/>
            <a:ext cx="1129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x, y, z, …</a:t>
            </a:r>
            <a:endParaRPr kumimoji="1"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EAD7D24-61A5-11D9-1BB2-42C370B314E5}"/>
              </a:ext>
            </a:extLst>
          </p:cNvPr>
          <p:cNvSpPr txBox="1"/>
          <p:nvPr/>
        </p:nvSpPr>
        <p:spPr>
          <a:xfrm>
            <a:off x="990685" y="5103608"/>
            <a:ext cx="1129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x, y, z, …</a:t>
            </a:r>
            <a:endParaRPr kumimoji="1"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CE9BD01-3B88-E155-00D8-360E27B39D19}"/>
              </a:ext>
            </a:extLst>
          </p:cNvPr>
          <p:cNvSpPr/>
          <p:nvPr/>
        </p:nvSpPr>
        <p:spPr>
          <a:xfrm>
            <a:off x="943486" y="2542581"/>
            <a:ext cx="1176547" cy="408156"/>
          </a:xfrm>
          <a:prstGeom prst="rect">
            <a:avLst/>
          </a:prstGeom>
          <a:ln w="12700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97740B3-7434-02C6-E061-2796A76B7A63}"/>
              </a:ext>
            </a:extLst>
          </p:cNvPr>
          <p:cNvSpPr/>
          <p:nvPr/>
        </p:nvSpPr>
        <p:spPr>
          <a:xfrm>
            <a:off x="946887" y="5113640"/>
            <a:ext cx="1176547" cy="408156"/>
          </a:xfrm>
          <a:prstGeom prst="rect">
            <a:avLst/>
          </a:prstGeom>
          <a:ln w="12700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1D2F9876-76E1-0607-34FD-B1DA0C3F409C}"/>
              </a:ext>
            </a:extLst>
          </p:cNvPr>
          <p:cNvCxnSpPr/>
          <p:nvPr/>
        </p:nvCxnSpPr>
        <p:spPr>
          <a:xfrm>
            <a:off x="943486" y="2911913"/>
            <a:ext cx="635000" cy="5806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51598507-495A-6A1E-DBDD-08EFCDD507E6}"/>
              </a:ext>
            </a:extLst>
          </p:cNvPr>
          <p:cNvCxnSpPr>
            <a:cxnSpLocks/>
          </p:cNvCxnSpPr>
          <p:nvPr/>
        </p:nvCxnSpPr>
        <p:spPr>
          <a:xfrm flipH="1">
            <a:off x="1968997" y="2971594"/>
            <a:ext cx="162426" cy="4739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40D04102-88ED-610D-7D62-E4101546E2B6}"/>
              </a:ext>
            </a:extLst>
          </p:cNvPr>
          <p:cNvCxnSpPr>
            <a:cxnSpLocks/>
          </p:cNvCxnSpPr>
          <p:nvPr/>
        </p:nvCxnSpPr>
        <p:spPr>
          <a:xfrm flipH="1">
            <a:off x="946887" y="4651451"/>
            <a:ext cx="684485" cy="4521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FA6E4A7B-2278-3C1A-836C-C5FE0DB2B323}"/>
              </a:ext>
            </a:extLst>
          </p:cNvPr>
          <p:cNvCxnSpPr>
            <a:cxnSpLocks/>
          </p:cNvCxnSpPr>
          <p:nvPr/>
        </p:nvCxnSpPr>
        <p:spPr>
          <a:xfrm>
            <a:off x="1968997" y="4580763"/>
            <a:ext cx="144825" cy="5289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99F97E1F-1662-A90D-70DD-42F0DEA3E6ED}"/>
              </a:ext>
            </a:extLst>
          </p:cNvPr>
          <p:cNvSpPr/>
          <p:nvPr/>
        </p:nvSpPr>
        <p:spPr>
          <a:xfrm>
            <a:off x="1030404" y="2605870"/>
            <a:ext cx="235907" cy="302185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6C0186F-6B21-C022-C6AB-BA18527A283F}"/>
              </a:ext>
            </a:extLst>
          </p:cNvPr>
          <p:cNvSpPr/>
          <p:nvPr/>
        </p:nvSpPr>
        <p:spPr>
          <a:xfrm>
            <a:off x="1281324" y="5166625"/>
            <a:ext cx="235907" cy="302185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5D1AF72-EB4A-4334-ED83-C8C8AD7B2F6B}"/>
              </a:ext>
            </a:extLst>
          </p:cNvPr>
          <p:cNvCxnSpPr>
            <a:cxnSpLocks/>
          </p:cNvCxnSpPr>
          <p:nvPr/>
        </p:nvCxnSpPr>
        <p:spPr>
          <a:xfrm>
            <a:off x="2471119" y="3192183"/>
            <a:ext cx="163060" cy="412280"/>
          </a:xfrm>
          <a:prstGeom prst="straightConnector1">
            <a:avLst/>
          </a:prstGeom>
          <a:ln w="25400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61ACD0CF-5AC2-5C80-2A88-5CB8424BAA7F}"/>
              </a:ext>
            </a:extLst>
          </p:cNvPr>
          <p:cNvCxnSpPr>
            <a:cxnSpLocks/>
          </p:cNvCxnSpPr>
          <p:nvPr/>
        </p:nvCxnSpPr>
        <p:spPr>
          <a:xfrm>
            <a:off x="2553656" y="4127871"/>
            <a:ext cx="163060" cy="41228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219B5CCE-9472-B314-A898-8DB51B09A54A}"/>
              </a:ext>
            </a:extLst>
          </p:cNvPr>
          <p:cNvSpPr txBox="1"/>
          <p:nvPr/>
        </p:nvSpPr>
        <p:spPr>
          <a:xfrm>
            <a:off x="2213003" y="2907434"/>
            <a:ext cx="2122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Write X</a:t>
            </a:r>
            <a:endParaRPr kumimoji="1"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30E0564-9436-37F7-AEEF-34FC82109904}"/>
              </a:ext>
            </a:extLst>
          </p:cNvPr>
          <p:cNvSpPr txBox="1"/>
          <p:nvPr/>
        </p:nvSpPr>
        <p:spPr>
          <a:xfrm>
            <a:off x="2220296" y="3848854"/>
            <a:ext cx="2122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Write Y</a:t>
            </a:r>
            <a:endParaRPr kumimoji="1"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D69305D-A26C-E08B-52B5-B8632126CEDF}"/>
              </a:ext>
            </a:extLst>
          </p:cNvPr>
          <p:cNvSpPr txBox="1"/>
          <p:nvPr/>
        </p:nvSpPr>
        <p:spPr>
          <a:xfrm>
            <a:off x="4322029" y="4618897"/>
            <a:ext cx="2122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Read_1 X</a:t>
            </a:r>
            <a:endParaRPr kumimoji="1" lang="zh-CN" altLang="en-US" dirty="0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27184A50-885C-D378-2E47-D6CE7554E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806" y="3319957"/>
            <a:ext cx="576064" cy="576064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9BB9C3FE-03FA-EFFD-2007-0EE3FBB882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997" y="4033520"/>
            <a:ext cx="635000" cy="635000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E0CE204B-E899-65F5-1B56-4BB58776EADE}"/>
              </a:ext>
            </a:extLst>
          </p:cNvPr>
          <p:cNvSpPr txBox="1"/>
          <p:nvPr/>
        </p:nvSpPr>
        <p:spPr>
          <a:xfrm>
            <a:off x="245056" y="412787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74259B7-FE39-EB3C-C935-9C56236E823B}"/>
              </a:ext>
            </a:extLst>
          </p:cNvPr>
          <p:cNvSpPr txBox="1"/>
          <p:nvPr/>
        </p:nvSpPr>
        <p:spPr>
          <a:xfrm>
            <a:off x="248329" y="349257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29" name="任意形状 28">
            <a:extLst>
              <a:ext uri="{FF2B5EF4-FFF2-40B4-BE49-F238E27FC236}">
                <a16:creationId xmlns:a16="http://schemas.microsoft.com/office/drawing/2014/main" id="{0D019FBD-CE36-A412-3A23-72222C694B3A}"/>
              </a:ext>
            </a:extLst>
          </p:cNvPr>
          <p:cNvSpPr/>
          <p:nvPr/>
        </p:nvSpPr>
        <p:spPr>
          <a:xfrm>
            <a:off x="4383895" y="4233369"/>
            <a:ext cx="734786" cy="310596"/>
          </a:xfrm>
          <a:custGeom>
            <a:avLst/>
            <a:gdLst>
              <a:gd name="connsiteX0" fmla="*/ 0 w 734786"/>
              <a:gd name="connsiteY0" fmla="*/ 261610 h 310596"/>
              <a:gd name="connsiteX1" fmla="*/ 457200 w 734786"/>
              <a:gd name="connsiteY1" fmla="*/ 353 h 310596"/>
              <a:gd name="connsiteX2" fmla="*/ 734786 w 734786"/>
              <a:gd name="connsiteY2" fmla="*/ 310596 h 310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4786" h="310596">
                <a:moveTo>
                  <a:pt x="0" y="261610"/>
                </a:moveTo>
                <a:cubicBezTo>
                  <a:pt x="167368" y="126899"/>
                  <a:pt x="334736" y="-7811"/>
                  <a:pt x="457200" y="353"/>
                </a:cubicBezTo>
                <a:cubicBezTo>
                  <a:pt x="579664" y="8517"/>
                  <a:pt x="657225" y="159556"/>
                  <a:pt x="734786" y="310596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1340B2DC-0C8A-D072-9AC6-D62D2DE10C06}"/>
              </a:ext>
            </a:extLst>
          </p:cNvPr>
          <p:cNvCxnSpPr>
            <a:cxnSpLocks/>
          </p:cNvCxnSpPr>
          <p:nvPr/>
        </p:nvCxnSpPr>
        <p:spPr>
          <a:xfrm>
            <a:off x="2729605" y="3626257"/>
            <a:ext cx="1232384" cy="927468"/>
          </a:xfrm>
          <a:prstGeom prst="straightConnector1">
            <a:avLst/>
          </a:prstGeom>
          <a:ln w="25400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ADAC7A46-A35F-0923-5B80-833F45938A27}"/>
              </a:ext>
            </a:extLst>
          </p:cNvPr>
          <p:cNvSpPr txBox="1"/>
          <p:nvPr/>
        </p:nvSpPr>
        <p:spPr>
          <a:xfrm>
            <a:off x="5182013" y="3745148"/>
            <a:ext cx="2122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Read_2 X</a:t>
            </a:r>
            <a:endParaRPr kumimoji="1" lang="zh-CN" altLang="en-US" dirty="0"/>
          </a:p>
        </p:txBody>
      </p:sp>
      <p:sp>
        <p:nvSpPr>
          <p:cNvPr id="32" name="任意形状 31">
            <a:extLst>
              <a:ext uri="{FF2B5EF4-FFF2-40B4-BE49-F238E27FC236}">
                <a16:creationId xmlns:a16="http://schemas.microsoft.com/office/drawing/2014/main" id="{300C612C-DF44-8CE4-FBF2-BA128E1BAAE5}"/>
              </a:ext>
            </a:extLst>
          </p:cNvPr>
          <p:cNvSpPr/>
          <p:nvPr/>
        </p:nvSpPr>
        <p:spPr>
          <a:xfrm>
            <a:off x="5243879" y="3359620"/>
            <a:ext cx="734786" cy="310596"/>
          </a:xfrm>
          <a:custGeom>
            <a:avLst/>
            <a:gdLst>
              <a:gd name="connsiteX0" fmla="*/ 0 w 734786"/>
              <a:gd name="connsiteY0" fmla="*/ 261610 h 310596"/>
              <a:gd name="connsiteX1" fmla="*/ 457200 w 734786"/>
              <a:gd name="connsiteY1" fmla="*/ 353 h 310596"/>
              <a:gd name="connsiteX2" fmla="*/ 734786 w 734786"/>
              <a:gd name="connsiteY2" fmla="*/ 310596 h 310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4786" h="310596">
                <a:moveTo>
                  <a:pt x="0" y="261610"/>
                </a:moveTo>
                <a:cubicBezTo>
                  <a:pt x="167368" y="126899"/>
                  <a:pt x="334736" y="-7811"/>
                  <a:pt x="457200" y="353"/>
                </a:cubicBezTo>
                <a:cubicBezTo>
                  <a:pt x="579664" y="8517"/>
                  <a:pt x="657225" y="159556"/>
                  <a:pt x="734786" y="310596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E6EAD5B8-1545-C305-D6C5-957323FEF9E7}"/>
              </a:ext>
            </a:extLst>
          </p:cNvPr>
          <p:cNvCxnSpPr>
            <a:cxnSpLocks/>
          </p:cNvCxnSpPr>
          <p:nvPr/>
        </p:nvCxnSpPr>
        <p:spPr>
          <a:xfrm flipV="1">
            <a:off x="6562144" y="3670216"/>
            <a:ext cx="459222" cy="820264"/>
          </a:xfrm>
          <a:prstGeom prst="straightConnector1">
            <a:avLst/>
          </a:prstGeom>
          <a:ln w="25400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54C2159A-6371-F031-C85C-10ABF6894DA6}"/>
              </a:ext>
            </a:extLst>
          </p:cNvPr>
          <p:cNvSpPr/>
          <p:nvPr/>
        </p:nvSpPr>
        <p:spPr>
          <a:xfrm>
            <a:off x="4081752" y="4387494"/>
            <a:ext cx="213827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1D32C642-04A1-5CC2-7A34-AC578E5C85C3}"/>
              </a:ext>
            </a:extLst>
          </p:cNvPr>
          <p:cNvSpPr/>
          <p:nvPr/>
        </p:nvSpPr>
        <p:spPr>
          <a:xfrm>
            <a:off x="7101439" y="3514716"/>
            <a:ext cx="213827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839288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8447ED-745C-9938-CE99-3BF17BA4F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Drawbacks of linearizability in our example?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76DEAF-1126-9175-9CE9-A484E8E60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F099550-A45A-55A6-A9A3-1E67CCD3E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541795" cy="3771636"/>
          </a:xfrm>
        </p:spPr>
        <p:txBody>
          <a:bodyPr/>
          <a:lstStyle/>
          <a:p>
            <a:r>
              <a:rPr lang="en-US" altLang="zh-CN" dirty="0" err="1"/>
              <a:t>Impl</a:t>
            </a:r>
            <a:r>
              <a:rPr lang="en-US" altLang="zh-CN" dirty="0"/>
              <a:t>. Primary-backup model </a:t>
            </a:r>
          </a:p>
          <a:p>
            <a:pPr lvl="1"/>
            <a:r>
              <a:rPr lang="en-US" altLang="zh-CN" dirty="0"/>
              <a:t>Each read and write must be handled by a designated device </a:t>
            </a:r>
          </a:p>
          <a:p>
            <a:pPr lvl="1"/>
            <a:r>
              <a:rPr lang="en-US" altLang="zh-CN" dirty="0"/>
              <a:t>Write must wait for all the replicas to acknowledge </a:t>
            </a:r>
          </a:p>
          <a:p>
            <a:r>
              <a:rPr kumimoji="1" lang="en-US" altLang="zh-CN" dirty="0"/>
              <a:t>Not practical for our chat applications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Performance issue: adding a sentence requires syncing all my devices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Availability issue: what if some device (e.g., iPad) is offline? </a:t>
            </a:r>
          </a:p>
          <a:p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1FF57DE4-A57B-D261-D994-946DB382F6F5}"/>
              </a:ext>
            </a:extLst>
          </p:cNvPr>
          <p:cNvGrpSpPr/>
          <p:nvPr/>
        </p:nvGrpSpPr>
        <p:grpSpPr>
          <a:xfrm>
            <a:off x="5956467" y="995817"/>
            <a:ext cx="1693310" cy="1270000"/>
            <a:chOff x="294889" y="4457986"/>
            <a:chExt cx="1693310" cy="127000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6613DD85-4395-74C8-C26D-716C1587C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4889" y="4457986"/>
              <a:ext cx="1270000" cy="1270000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1470FD8D-B612-C43E-ADF7-453E435364C1}"/>
                </a:ext>
              </a:extLst>
            </p:cNvPr>
            <p:cNvSpPr/>
            <p:nvPr/>
          </p:nvSpPr>
          <p:spPr>
            <a:xfrm>
              <a:off x="929889" y="4858356"/>
              <a:ext cx="159980" cy="127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060CCE2F-6A80-EABF-BB28-167577201989}"/>
                </a:ext>
              </a:extLst>
            </p:cNvPr>
            <p:cNvCxnSpPr>
              <a:cxnSpLocks/>
              <a:stCxn id="9" idx="0"/>
            </p:cNvCxnSpPr>
            <p:nvPr/>
          </p:nvCxnSpPr>
          <p:spPr>
            <a:xfrm flipV="1">
              <a:off x="1009879" y="4621003"/>
              <a:ext cx="905088" cy="2373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0CC5FE47-8B8C-CC33-5483-BB780A8DD54B}"/>
                </a:ext>
              </a:extLst>
            </p:cNvPr>
            <p:cNvCxnSpPr>
              <a:cxnSpLocks/>
              <a:stCxn id="9" idx="2"/>
            </p:cNvCxnSpPr>
            <p:nvPr/>
          </p:nvCxnSpPr>
          <p:spPr>
            <a:xfrm>
              <a:off x="1009879" y="4985356"/>
              <a:ext cx="978320" cy="4523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43F5599A-DBAB-A607-FCD1-F730B5C11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2554" y="1104418"/>
            <a:ext cx="1135823" cy="976808"/>
          </a:xfrm>
          <a:prstGeom prst="rect">
            <a:avLst/>
          </a:prstGeom>
        </p:spPr>
      </p:pic>
      <p:grpSp>
        <p:nvGrpSpPr>
          <p:cNvPr id="13" name="Group 84">
            <a:extLst>
              <a:ext uri="{FF2B5EF4-FFF2-40B4-BE49-F238E27FC236}">
                <a16:creationId xmlns:a16="http://schemas.microsoft.com/office/drawing/2014/main" id="{2D6E96A1-BC85-59B8-FF48-D178B215D559}"/>
              </a:ext>
            </a:extLst>
          </p:cNvPr>
          <p:cNvGrpSpPr/>
          <p:nvPr/>
        </p:nvGrpSpPr>
        <p:grpSpPr>
          <a:xfrm>
            <a:off x="6028825" y="2450720"/>
            <a:ext cx="2737142" cy="2450224"/>
            <a:chOff x="5326029" y="3460531"/>
            <a:chExt cx="3284571" cy="2940269"/>
          </a:xfrm>
        </p:grpSpPr>
        <p:sp>
          <p:nvSpPr>
            <p:cNvPr id="14" name="Rectangle 7">
              <a:extLst>
                <a:ext uri="{FF2B5EF4-FFF2-40B4-BE49-F238E27FC236}">
                  <a16:creationId xmlns:a16="http://schemas.microsoft.com/office/drawing/2014/main" id="{0E05AAFA-AC71-E2B4-8D63-8421AD05E4E3}"/>
                </a:ext>
              </a:extLst>
            </p:cNvPr>
            <p:cNvSpPr/>
            <p:nvPr/>
          </p:nvSpPr>
          <p:spPr>
            <a:xfrm>
              <a:off x="5486400" y="3460531"/>
              <a:ext cx="3124200" cy="124547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t" anchorCtr="0"/>
            <a:lstStyle/>
            <a:p>
              <a:pPr algn="ctr"/>
              <a:r>
                <a:rPr lang="en-US" altLang="zh-CN" sz="1500" b="1" u="sng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Chat APP</a:t>
              </a:r>
              <a:endParaRPr lang="zh-CN" altLang="en-US" sz="1500" b="1" u="sng" dirty="0">
                <a:latin typeface="Eras Medium ITC" pitchFamily="34" charset="0"/>
                <a:cs typeface="Verdana" pitchFamily="34" charset="0"/>
              </a:endParaRPr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CB1EB665-DF6D-4CB1-0838-7FFAE8C0E47C}"/>
                </a:ext>
              </a:extLst>
            </p:cNvPr>
            <p:cNvSpPr/>
            <p:nvPr/>
          </p:nvSpPr>
          <p:spPr>
            <a:xfrm>
              <a:off x="5638799" y="3947457"/>
              <a:ext cx="1152527" cy="606150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Chat</a:t>
              </a:r>
              <a:b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(</a:t>
              </a:r>
              <a:r>
                <a:rPr lang="en-US" altLang="zh-CN" sz="1667" dirty="0" err="1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cid</a:t>
              </a: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=0)</a:t>
              </a:r>
              <a:endParaRPr lang="zh-CN" altLang="en-US" sz="1667" dirty="0">
                <a:latin typeface="Eras Medium ITC" pitchFamily="34" charset="0"/>
                <a:cs typeface="Verdana" pitchFamily="34" charset="0"/>
              </a:endParaRPr>
            </a:p>
          </p:txBody>
        </p:sp>
        <p:sp>
          <p:nvSpPr>
            <p:cNvPr id="16" name="Rectangle 9">
              <a:extLst>
                <a:ext uri="{FF2B5EF4-FFF2-40B4-BE49-F238E27FC236}">
                  <a16:creationId xmlns:a16="http://schemas.microsoft.com/office/drawing/2014/main" id="{AD0411C2-05C6-41DA-B81E-A743BEBC350C}"/>
                </a:ext>
              </a:extLst>
            </p:cNvPr>
            <p:cNvSpPr/>
            <p:nvPr/>
          </p:nvSpPr>
          <p:spPr>
            <a:xfrm>
              <a:off x="6936689" y="3934281"/>
              <a:ext cx="1152527" cy="606150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Chat</a:t>
              </a:r>
              <a:b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(</a:t>
              </a:r>
              <a:r>
                <a:rPr lang="en-US" altLang="zh-CN" sz="1667" dirty="0" err="1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cid</a:t>
              </a: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=1)</a:t>
              </a:r>
              <a:endParaRPr lang="zh-CN" altLang="en-US" sz="1667" dirty="0">
                <a:latin typeface="Eras Medium ITC" pitchFamily="34" charset="0"/>
                <a:cs typeface="Verdana" pitchFamily="34" charset="0"/>
              </a:endParaRPr>
            </a:p>
          </p:txBody>
        </p:sp>
        <p:sp>
          <p:nvSpPr>
            <p:cNvPr id="17" name="Rectangle 4">
              <a:extLst>
                <a:ext uri="{FF2B5EF4-FFF2-40B4-BE49-F238E27FC236}">
                  <a16:creationId xmlns:a16="http://schemas.microsoft.com/office/drawing/2014/main" id="{6E429FDF-ACA0-3DA6-FE50-0145AE52E8E7}"/>
                </a:ext>
              </a:extLst>
            </p:cNvPr>
            <p:cNvSpPr/>
            <p:nvPr/>
          </p:nvSpPr>
          <p:spPr>
            <a:xfrm>
              <a:off x="7966502" y="4091942"/>
              <a:ext cx="394723" cy="3877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500" dirty="0">
                  <a:latin typeface="Candara" pitchFamily="34" charset="0"/>
                </a:rPr>
                <a:t>...</a:t>
              </a:r>
            </a:p>
          </p:txBody>
        </p:sp>
        <p:sp>
          <p:nvSpPr>
            <p:cNvPr id="18" name="Rectangle 12">
              <a:extLst>
                <a:ext uri="{FF2B5EF4-FFF2-40B4-BE49-F238E27FC236}">
                  <a16:creationId xmlns:a16="http://schemas.microsoft.com/office/drawing/2014/main" id="{6234875D-ABA9-5E60-FB25-2FC048858D12}"/>
                </a:ext>
              </a:extLst>
            </p:cNvPr>
            <p:cNvSpPr/>
            <p:nvPr/>
          </p:nvSpPr>
          <p:spPr>
            <a:xfrm>
              <a:off x="5326029" y="5273008"/>
              <a:ext cx="1316985" cy="576000"/>
            </a:xfrm>
            <a:prstGeom prst="rect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Sentence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(</a:t>
              </a:r>
              <a:r>
                <a:rPr lang="en-US" altLang="zh-CN" sz="1667" dirty="0" err="1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pid</a:t>
              </a: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=2)</a:t>
              </a:r>
              <a:endParaRPr lang="zh-CN" altLang="en-US" sz="1667" dirty="0"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9" name="Rectangle 16">
              <a:extLst>
                <a:ext uri="{FF2B5EF4-FFF2-40B4-BE49-F238E27FC236}">
                  <a16:creationId xmlns:a16="http://schemas.microsoft.com/office/drawing/2014/main" id="{534371CA-A2AD-F987-21C9-368251F6DF8E}"/>
                </a:ext>
              </a:extLst>
            </p:cNvPr>
            <p:cNvSpPr/>
            <p:nvPr/>
          </p:nvSpPr>
          <p:spPr>
            <a:xfrm>
              <a:off x="5586882" y="5425408"/>
              <a:ext cx="1208530" cy="576000"/>
            </a:xfrm>
            <a:prstGeom prst="rect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Photo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(</a:t>
              </a:r>
              <a:r>
                <a:rPr lang="en-US" altLang="zh-CN" sz="1667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pid</a:t>
              </a: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=1)</a:t>
              </a:r>
              <a:endParaRPr lang="zh-CN" altLang="en-US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0" name="Rectangle 17">
              <a:extLst>
                <a:ext uri="{FF2B5EF4-FFF2-40B4-BE49-F238E27FC236}">
                  <a16:creationId xmlns:a16="http://schemas.microsoft.com/office/drawing/2014/main" id="{48FBFF93-A13E-B1AC-05D1-E1BC64638FDC}"/>
                </a:ext>
              </a:extLst>
            </p:cNvPr>
            <p:cNvSpPr/>
            <p:nvPr/>
          </p:nvSpPr>
          <p:spPr>
            <a:xfrm>
              <a:off x="5790056" y="5577808"/>
              <a:ext cx="1157758" cy="576000"/>
            </a:xfrm>
            <a:prstGeom prst="rect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Sentence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(Sid=0)</a:t>
              </a:r>
              <a:endParaRPr lang="zh-CN" altLang="en-US" sz="1667" dirty="0"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1" name="Rectangle 21">
              <a:extLst>
                <a:ext uri="{FF2B5EF4-FFF2-40B4-BE49-F238E27FC236}">
                  <a16:creationId xmlns:a16="http://schemas.microsoft.com/office/drawing/2014/main" id="{502C10CF-B6AC-4E43-2E50-B9516975FFB0}"/>
                </a:ext>
              </a:extLst>
            </p:cNvPr>
            <p:cNvSpPr/>
            <p:nvPr/>
          </p:nvSpPr>
          <p:spPr>
            <a:xfrm>
              <a:off x="7118772" y="5672400"/>
              <a:ext cx="972000" cy="576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Sentence</a:t>
              </a:r>
              <a:b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(</a:t>
              </a:r>
              <a:r>
                <a:rPr lang="en-US" altLang="zh-CN" sz="1667" dirty="0" err="1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pid</a:t>
              </a: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=0)</a:t>
              </a:r>
              <a:endParaRPr lang="zh-CN" altLang="en-US" sz="1667" dirty="0"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22" name="Straight Connector 6">
              <a:extLst>
                <a:ext uri="{FF2B5EF4-FFF2-40B4-BE49-F238E27FC236}">
                  <a16:creationId xmlns:a16="http://schemas.microsoft.com/office/drawing/2014/main" id="{2E874F2B-D1C1-FAEE-828F-D0AA682CDB37}"/>
                </a:ext>
              </a:extLst>
            </p:cNvPr>
            <p:cNvCxnSpPr/>
            <p:nvPr/>
          </p:nvCxnSpPr>
          <p:spPr>
            <a:xfrm flipH="1">
              <a:off x="5334000" y="4553607"/>
              <a:ext cx="304800" cy="719400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5">
              <a:extLst>
                <a:ext uri="{FF2B5EF4-FFF2-40B4-BE49-F238E27FC236}">
                  <a16:creationId xmlns:a16="http://schemas.microsoft.com/office/drawing/2014/main" id="{FA5EC099-F840-132B-C87D-023D0A83C5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10800" y="4553607"/>
              <a:ext cx="203172" cy="1101992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42">
              <a:extLst>
                <a:ext uri="{FF2B5EF4-FFF2-40B4-BE49-F238E27FC236}">
                  <a16:creationId xmlns:a16="http://schemas.microsoft.com/office/drawing/2014/main" id="{ABB076B2-C031-A5A5-2F56-ECC0920BFA11}"/>
                </a:ext>
              </a:extLst>
            </p:cNvPr>
            <p:cNvCxnSpPr/>
            <p:nvPr/>
          </p:nvCxnSpPr>
          <p:spPr>
            <a:xfrm>
              <a:off x="7785972" y="4553607"/>
              <a:ext cx="457200" cy="1295400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45">
              <a:extLst>
                <a:ext uri="{FF2B5EF4-FFF2-40B4-BE49-F238E27FC236}">
                  <a16:creationId xmlns:a16="http://schemas.microsoft.com/office/drawing/2014/main" id="{C6C14012-C9B5-6C3A-AABC-B140797D4A04}"/>
                </a:ext>
              </a:extLst>
            </p:cNvPr>
            <p:cNvCxnSpPr>
              <a:cxnSpLocks/>
            </p:cNvCxnSpPr>
            <p:nvPr/>
          </p:nvCxnSpPr>
          <p:spPr>
            <a:xfrm>
              <a:off x="6936689" y="4553607"/>
              <a:ext cx="98960" cy="1118792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53">
              <a:extLst>
                <a:ext uri="{FF2B5EF4-FFF2-40B4-BE49-F238E27FC236}">
                  <a16:creationId xmlns:a16="http://schemas.microsoft.com/office/drawing/2014/main" id="{05AA89F7-A32C-A32B-D1E1-313AC623C0F9}"/>
                </a:ext>
              </a:extLst>
            </p:cNvPr>
            <p:cNvSpPr/>
            <p:nvPr/>
          </p:nvSpPr>
          <p:spPr>
            <a:xfrm>
              <a:off x="7271172" y="5824800"/>
              <a:ext cx="1175172" cy="576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Sentence</a:t>
              </a:r>
              <a:b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(</a:t>
              </a:r>
              <a:r>
                <a:rPr lang="en-US" altLang="zh-CN" sz="1667" dirty="0" err="1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sid</a:t>
              </a: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=0)</a:t>
              </a:r>
              <a:endParaRPr lang="zh-CN" altLang="en-US" sz="1667" dirty="0"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45223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F0239F-5CDE-8446-9F8B-500BA0D4F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 of linearizability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32574F-73F5-7E4A-83C8-499E12F9C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112480" cy="3771636"/>
          </a:xfrm>
        </p:spPr>
        <p:txBody>
          <a:bodyPr/>
          <a:lstStyle/>
          <a:p>
            <a:r>
              <a:rPr kumimoji="1" lang="en-US" altLang="zh-CN" dirty="0"/>
              <a:t>Very slow </a:t>
            </a:r>
          </a:p>
          <a:p>
            <a:pPr lvl="1"/>
            <a:r>
              <a:rPr kumimoji="1" lang="en" altLang="zh-CN" dirty="0"/>
              <a:t>Must ask before each operation</a:t>
            </a:r>
          </a:p>
          <a:p>
            <a:pPr lvl="1"/>
            <a:r>
              <a:rPr kumimoji="1" lang="en" altLang="zh-CN" dirty="0"/>
              <a:t>Single primary may become the performance bottleneck</a:t>
            </a:r>
          </a:p>
          <a:p>
            <a:r>
              <a:rPr kumimoji="1" lang="en" altLang="zh-CN" dirty="0"/>
              <a:t>Hard to provide fault tolerance </a:t>
            </a:r>
          </a:p>
          <a:p>
            <a:pPr lvl="1"/>
            <a:r>
              <a:rPr kumimoji="1" lang="en" altLang="zh-CN" dirty="0"/>
              <a:t>Actually, not so hard, at the cost of performance. We will see solutions in later lectures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87E244-1FDD-4F46-B3C9-DA3376070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25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F3B220A-F941-FF4B-B401-F3FB23CBA7CA}"/>
              </a:ext>
            </a:extLst>
          </p:cNvPr>
          <p:cNvGrpSpPr/>
          <p:nvPr/>
        </p:nvGrpSpPr>
        <p:grpSpPr>
          <a:xfrm>
            <a:off x="4355976" y="1764424"/>
            <a:ext cx="4759877" cy="3471841"/>
            <a:chOff x="3938787" y="1490302"/>
            <a:chExt cx="5053914" cy="363328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46ACA6A-280B-DD4C-9187-B4A843046CA0}"/>
                </a:ext>
              </a:extLst>
            </p:cNvPr>
            <p:cNvSpPr/>
            <p:nvPr/>
          </p:nvSpPr>
          <p:spPr>
            <a:xfrm>
              <a:off x="5962809" y="1490302"/>
              <a:ext cx="1407917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Scalability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0387AF3-0B79-2747-BF5D-A19CE9680AC0}"/>
                </a:ext>
              </a:extLst>
            </p:cNvPr>
            <p:cNvSpPr/>
            <p:nvPr/>
          </p:nvSpPr>
          <p:spPr>
            <a:xfrm>
              <a:off x="4572000" y="4737080"/>
              <a:ext cx="1530463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</a:rPr>
                <a:t>Consistency</a:t>
              </a:r>
              <a:endParaRPr lang="zh-CN" altLang="en-US" dirty="0">
                <a:solidFill>
                  <a:schemeClr val="accent6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FED893F-CB02-A34D-845D-E97B14CF9901}"/>
                </a:ext>
              </a:extLst>
            </p:cNvPr>
            <p:cNvSpPr/>
            <p:nvPr/>
          </p:nvSpPr>
          <p:spPr>
            <a:xfrm>
              <a:off x="6950899" y="4737080"/>
              <a:ext cx="1884485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</a:rPr>
                <a:t>Fault tolerance 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387A78E-807F-B241-B42C-19FF55DF819F}"/>
                </a:ext>
              </a:extLst>
            </p:cNvPr>
            <p:cNvSpPr/>
            <p:nvPr/>
          </p:nvSpPr>
          <p:spPr>
            <a:xfrm>
              <a:off x="3938787" y="2142936"/>
              <a:ext cx="1639392" cy="67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</a:rPr>
                <a:t>Ease of 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</a:rPr>
                <a:t>programming</a:t>
              </a:r>
              <a:endParaRPr lang="zh-CN" altLang="en-US" dirty="0">
                <a:solidFill>
                  <a:schemeClr val="accent6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228A92B-346C-5A44-A7DB-3651CC480C3A}"/>
                </a:ext>
              </a:extLst>
            </p:cNvPr>
            <p:cNvSpPr/>
            <p:nvPr/>
          </p:nvSpPr>
          <p:spPr>
            <a:xfrm>
              <a:off x="7298843" y="2193876"/>
              <a:ext cx="1693858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Performance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多边形">
              <a:extLst>
                <a:ext uri="{FF2B5EF4-FFF2-40B4-BE49-F238E27FC236}">
                  <a16:creationId xmlns:a16="http://schemas.microsoft.com/office/drawing/2014/main" id="{DE96710A-88DC-9142-A243-ACB2E34D63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62010" y="1972096"/>
              <a:ext cx="2825010" cy="2608246"/>
            </a:xfrm>
            <a:prstGeom prst="pentagon">
              <a:avLst/>
            </a:prstGeom>
            <a:noFill/>
            <a:ln w="6350">
              <a:solidFill>
                <a:schemeClr val="tx2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多边形">
              <a:extLst>
                <a:ext uri="{FF2B5EF4-FFF2-40B4-BE49-F238E27FC236}">
                  <a16:creationId xmlns:a16="http://schemas.microsoft.com/office/drawing/2014/main" id="{760239D4-5124-9642-9583-1AECA9CB0F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85833" y="2836164"/>
              <a:ext cx="1540041" cy="1772433"/>
            </a:xfrm>
            <a:custGeom>
              <a:avLst/>
              <a:gdLst>
                <a:gd name="connsiteX0" fmla="*/ 0 w 300020"/>
                <a:gd name="connsiteY0" fmla="*/ 105804 h 276999"/>
                <a:gd name="connsiteX1" fmla="*/ 150010 w 300020"/>
                <a:gd name="connsiteY1" fmla="*/ 0 h 276999"/>
                <a:gd name="connsiteX2" fmla="*/ 300020 w 300020"/>
                <a:gd name="connsiteY2" fmla="*/ 105804 h 276999"/>
                <a:gd name="connsiteX3" fmla="*/ 242721 w 300020"/>
                <a:gd name="connsiteY3" fmla="*/ 276998 h 276999"/>
                <a:gd name="connsiteX4" fmla="*/ 57299 w 300020"/>
                <a:gd name="connsiteY4" fmla="*/ 276998 h 276999"/>
                <a:gd name="connsiteX5" fmla="*/ 0 w 300020"/>
                <a:gd name="connsiteY5" fmla="*/ 105804 h 276999"/>
                <a:gd name="connsiteX0" fmla="*/ 0 w 300020"/>
                <a:gd name="connsiteY0" fmla="*/ 285418 h 456612"/>
                <a:gd name="connsiteX1" fmla="*/ 133681 w 300020"/>
                <a:gd name="connsiteY1" fmla="*/ 0 h 456612"/>
                <a:gd name="connsiteX2" fmla="*/ 300020 w 300020"/>
                <a:gd name="connsiteY2" fmla="*/ 285418 h 456612"/>
                <a:gd name="connsiteX3" fmla="*/ 242721 w 300020"/>
                <a:gd name="connsiteY3" fmla="*/ 456612 h 456612"/>
                <a:gd name="connsiteX4" fmla="*/ 57299 w 300020"/>
                <a:gd name="connsiteY4" fmla="*/ 456612 h 456612"/>
                <a:gd name="connsiteX5" fmla="*/ 0 w 300020"/>
                <a:gd name="connsiteY5" fmla="*/ 285418 h 456612"/>
                <a:gd name="connsiteX0" fmla="*/ 0 w 300020"/>
                <a:gd name="connsiteY0" fmla="*/ 269090 h 440284"/>
                <a:gd name="connsiteX1" fmla="*/ 133681 w 300020"/>
                <a:gd name="connsiteY1" fmla="*/ 0 h 440284"/>
                <a:gd name="connsiteX2" fmla="*/ 300020 w 300020"/>
                <a:gd name="connsiteY2" fmla="*/ 269090 h 440284"/>
                <a:gd name="connsiteX3" fmla="*/ 242721 w 300020"/>
                <a:gd name="connsiteY3" fmla="*/ 440284 h 440284"/>
                <a:gd name="connsiteX4" fmla="*/ 57299 w 300020"/>
                <a:gd name="connsiteY4" fmla="*/ 440284 h 440284"/>
                <a:gd name="connsiteX5" fmla="*/ 0 w 300020"/>
                <a:gd name="connsiteY5" fmla="*/ 269090 h 440284"/>
                <a:gd name="connsiteX0" fmla="*/ 0 w 471470"/>
                <a:gd name="connsiteY0" fmla="*/ 269090 h 440284"/>
                <a:gd name="connsiteX1" fmla="*/ 133681 w 471470"/>
                <a:gd name="connsiteY1" fmla="*/ 0 h 440284"/>
                <a:gd name="connsiteX2" fmla="*/ 471470 w 471470"/>
                <a:gd name="connsiteY2" fmla="*/ 228268 h 440284"/>
                <a:gd name="connsiteX3" fmla="*/ 242721 w 471470"/>
                <a:gd name="connsiteY3" fmla="*/ 440284 h 440284"/>
                <a:gd name="connsiteX4" fmla="*/ 57299 w 471470"/>
                <a:gd name="connsiteY4" fmla="*/ 440284 h 440284"/>
                <a:gd name="connsiteX5" fmla="*/ 0 w 471470"/>
                <a:gd name="connsiteY5" fmla="*/ 269090 h 440284"/>
                <a:gd name="connsiteX0" fmla="*/ 0 w 471470"/>
                <a:gd name="connsiteY0" fmla="*/ 269090 h 570912"/>
                <a:gd name="connsiteX1" fmla="*/ 133681 w 471470"/>
                <a:gd name="connsiteY1" fmla="*/ 0 h 570912"/>
                <a:gd name="connsiteX2" fmla="*/ 471470 w 471470"/>
                <a:gd name="connsiteY2" fmla="*/ 228268 h 570912"/>
                <a:gd name="connsiteX3" fmla="*/ 332528 w 471470"/>
                <a:gd name="connsiteY3" fmla="*/ 570912 h 570912"/>
                <a:gd name="connsiteX4" fmla="*/ 57299 w 471470"/>
                <a:gd name="connsiteY4" fmla="*/ 440284 h 570912"/>
                <a:gd name="connsiteX5" fmla="*/ 0 w 471470"/>
                <a:gd name="connsiteY5" fmla="*/ 269090 h 570912"/>
                <a:gd name="connsiteX0" fmla="*/ 0 w 471470"/>
                <a:gd name="connsiteY0" fmla="*/ 269090 h 562748"/>
                <a:gd name="connsiteX1" fmla="*/ 133681 w 471470"/>
                <a:gd name="connsiteY1" fmla="*/ 0 h 562748"/>
                <a:gd name="connsiteX2" fmla="*/ 471470 w 471470"/>
                <a:gd name="connsiteY2" fmla="*/ 228268 h 562748"/>
                <a:gd name="connsiteX3" fmla="*/ 308035 w 471470"/>
                <a:gd name="connsiteY3" fmla="*/ 562748 h 562748"/>
                <a:gd name="connsiteX4" fmla="*/ 57299 w 471470"/>
                <a:gd name="connsiteY4" fmla="*/ 440284 h 562748"/>
                <a:gd name="connsiteX5" fmla="*/ 0 w 471470"/>
                <a:gd name="connsiteY5" fmla="*/ 269090 h 562748"/>
                <a:gd name="connsiteX0" fmla="*/ 8016 w 479486"/>
                <a:gd name="connsiteY0" fmla="*/ 269090 h 562748"/>
                <a:gd name="connsiteX1" fmla="*/ 141697 w 479486"/>
                <a:gd name="connsiteY1" fmla="*/ 0 h 562748"/>
                <a:gd name="connsiteX2" fmla="*/ 479486 w 479486"/>
                <a:gd name="connsiteY2" fmla="*/ 228268 h 562748"/>
                <a:gd name="connsiteX3" fmla="*/ 316051 w 479486"/>
                <a:gd name="connsiteY3" fmla="*/ 562748 h 562748"/>
                <a:gd name="connsiteX4" fmla="*/ 0 w 479486"/>
                <a:gd name="connsiteY4" fmla="*/ 472942 h 562748"/>
                <a:gd name="connsiteX5" fmla="*/ 8016 w 479486"/>
                <a:gd name="connsiteY5" fmla="*/ 269090 h 562748"/>
                <a:gd name="connsiteX0" fmla="*/ 8016 w 479486"/>
                <a:gd name="connsiteY0" fmla="*/ 260926 h 554584"/>
                <a:gd name="connsiteX1" fmla="*/ 158026 w 479486"/>
                <a:gd name="connsiteY1" fmla="*/ 0 h 554584"/>
                <a:gd name="connsiteX2" fmla="*/ 479486 w 479486"/>
                <a:gd name="connsiteY2" fmla="*/ 220104 h 554584"/>
                <a:gd name="connsiteX3" fmla="*/ 316051 w 479486"/>
                <a:gd name="connsiteY3" fmla="*/ 554584 h 554584"/>
                <a:gd name="connsiteX4" fmla="*/ 0 w 479486"/>
                <a:gd name="connsiteY4" fmla="*/ 464778 h 554584"/>
                <a:gd name="connsiteX5" fmla="*/ 8016 w 479486"/>
                <a:gd name="connsiteY5" fmla="*/ 260926 h 554584"/>
                <a:gd name="connsiteX0" fmla="*/ 0 w 471470"/>
                <a:gd name="connsiteY0" fmla="*/ 260926 h 554584"/>
                <a:gd name="connsiteX1" fmla="*/ 150010 w 471470"/>
                <a:gd name="connsiteY1" fmla="*/ 0 h 554584"/>
                <a:gd name="connsiteX2" fmla="*/ 471470 w 471470"/>
                <a:gd name="connsiteY2" fmla="*/ 220104 h 554584"/>
                <a:gd name="connsiteX3" fmla="*/ 308035 w 471470"/>
                <a:gd name="connsiteY3" fmla="*/ 554584 h 554584"/>
                <a:gd name="connsiteX4" fmla="*/ 49134 w 471470"/>
                <a:gd name="connsiteY4" fmla="*/ 440285 h 554584"/>
                <a:gd name="connsiteX5" fmla="*/ 0 w 471470"/>
                <a:gd name="connsiteY5" fmla="*/ 260926 h 554584"/>
                <a:gd name="connsiteX0" fmla="*/ 0 w 471470"/>
                <a:gd name="connsiteY0" fmla="*/ 260926 h 570912"/>
                <a:gd name="connsiteX1" fmla="*/ 150010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471470"/>
                <a:gd name="connsiteY0" fmla="*/ 270070 h 580056"/>
                <a:gd name="connsiteX1" fmla="*/ 140866 w 471470"/>
                <a:gd name="connsiteY1" fmla="*/ 0 h 580056"/>
                <a:gd name="connsiteX2" fmla="*/ 471470 w 471470"/>
                <a:gd name="connsiteY2" fmla="*/ 229248 h 580056"/>
                <a:gd name="connsiteX3" fmla="*/ 348856 w 471470"/>
                <a:gd name="connsiteY3" fmla="*/ 580056 h 580056"/>
                <a:gd name="connsiteX4" fmla="*/ 49134 w 471470"/>
                <a:gd name="connsiteY4" fmla="*/ 449429 h 580056"/>
                <a:gd name="connsiteX5" fmla="*/ 0 w 471470"/>
                <a:gd name="connsiteY5" fmla="*/ 270070 h 580056"/>
                <a:gd name="connsiteX0" fmla="*/ 0 w 471470"/>
                <a:gd name="connsiteY0" fmla="*/ 251782 h 561768"/>
                <a:gd name="connsiteX1" fmla="*/ 131722 w 471470"/>
                <a:gd name="connsiteY1" fmla="*/ 0 h 561768"/>
                <a:gd name="connsiteX2" fmla="*/ 471470 w 471470"/>
                <a:gd name="connsiteY2" fmla="*/ 210960 h 561768"/>
                <a:gd name="connsiteX3" fmla="*/ 348856 w 471470"/>
                <a:gd name="connsiteY3" fmla="*/ 561768 h 561768"/>
                <a:gd name="connsiteX4" fmla="*/ 49134 w 471470"/>
                <a:gd name="connsiteY4" fmla="*/ 431141 h 561768"/>
                <a:gd name="connsiteX5" fmla="*/ 0 w 471470"/>
                <a:gd name="connsiteY5" fmla="*/ 251782 h 561768"/>
                <a:gd name="connsiteX0" fmla="*/ 0 w 471470"/>
                <a:gd name="connsiteY0" fmla="*/ 260926 h 570912"/>
                <a:gd name="connsiteX1" fmla="*/ 168298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706873"/>
                <a:gd name="connsiteY0" fmla="*/ 284176 h 570912"/>
                <a:gd name="connsiteX1" fmla="*/ 403701 w 706873"/>
                <a:gd name="connsiteY1" fmla="*/ 0 h 570912"/>
                <a:gd name="connsiteX2" fmla="*/ 706873 w 706873"/>
                <a:gd name="connsiteY2" fmla="*/ 220104 h 570912"/>
                <a:gd name="connsiteX3" fmla="*/ 584259 w 706873"/>
                <a:gd name="connsiteY3" fmla="*/ 570912 h 570912"/>
                <a:gd name="connsiteX4" fmla="*/ 284537 w 706873"/>
                <a:gd name="connsiteY4" fmla="*/ 440285 h 570912"/>
                <a:gd name="connsiteX5" fmla="*/ 0 w 706873"/>
                <a:gd name="connsiteY5" fmla="*/ 284176 h 570912"/>
                <a:gd name="connsiteX0" fmla="*/ 0 w 706873"/>
                <a:gd name="connsiteY0" fmla="*/ 223146 h 509882"/>
                <a:gd name="connsiteX1" fmla="*/ 403701 w 706873"/>
                <a:gd name="connsiteY1" fmla="*/ 0 h 509882"/>
                <a:gd name="connsiteX2" fmla="*/ 706873 w 706873"/>
                <a:gd name="connsiteY2" fmla="*/ 159074 h 509882"/>
                <a:gd name="connsiteX3" fmla="*/ 584259 w 706873"/>
                <a:gd name="connsiteY3" fmla="*/ 509882 h 509882"/>
                <a:gd name="connsiteX4" fmla="*/ 284537 w 706873"/>
                <a:gd name="connsiteY4" fmla="*/ 379255 h 509882"/>
                <a:gd name="connsiteX5" fmla="*/ 0 w 706873"/>
                <a:gd name="connsiteY5" fmla="*/ 223146 h 509882"/>
                <a:gd name="connsiteX0" fmla="*/ 0 w 640030"/>
                <a:gd name="connsiteY0" fmla="*/ 223146 h 509882"/>
                <a:gd name="connsiteX1" fmla="*/ 403701 w 640030"/>
                <a:gd name="connsiteY1" fmla="*/ 0 h 509882"/>
                <a:gd name="connsiteX2" fmla="*/ 640030 w 640030"/>
                <a:gd name="connsiteY2" fmla="*/ 240448 h 509882"/>
                <a:gd name="connsiteX3" fmla="*/ 584259 w 640030"/>
                <a:gd name="connsiteY3" fmla="*/ 509882 h 509882"/>
                <a:gd name="connsiteX4" fmla="*/ 284537 w 640030"/>
                <a:gd name="connsiteY4" fmla="*/ 379255 h 509882"/>
                <a:gd name="connsiteX5" fmla="*/ 0 w 640030"/>
                <a:gd name="connsiteY5" fmla="*/ 223146 h 509882"/>
                <a:gd name="connsiteX0" fmla="*/ 0 w 640030"/>
                <a:gd name="connsiteY0" fmla="*/ 223146 h 681349"/>
                <a:gd name="connsiteX1" fmla="*/ 403701 w 640030"/>
                <a:gd name="connsiteY1" fmla="*/ 0 h 681349"/>
                <a:gd name="connsiteX2" fmla="*/ 640030 w 640030"/>
                <a:gd name="connsiteY2" fmla="*/ 240448 h 681349"/>
                <a:gd name="connsiteX3" fmla="*/ 639477 w 640030"/>
                <a:gd name="connsiteY3" fmla="*/ 681349 h 681349"/>
                <a:gd name="connsiteX4" fmla="*/ 284537 w 640030"/>
                <a:gd name="connsiteY4" fmla="*/ 379255 h 681349"/>
                <a:gd name="connsiteX5" fmla="*/ 0 w 640030"/>
                <a:gd name="connsiteY5" fmla="*/ 223146 h 681349"/>
                <a:gd name="connsiteX0" fmla="*/ 0 w 640030"/>
                <a:gd name="connsiteY0" fmla="*/ 223146 h 693126"/>
                <a:gd name="connsiteX1" fmla="*/ 403701 w 640030"/>
                <a:gd name="connsiteY1" fmla="*/ 0 h 693126"/>
                <a:gd name="connsiteX2" fmla="*/ 640030 w 640030"/>
                <a:gd name="connsiteY2" fmla="*/ 240448 h 693126"/>
                <a:gd name="connsiteX3" fmla="*/ 639477 w 640030"/>
                <a:gd name="connsiteY3" fmla="*/ 681349 h 693126"/>
                <a:gd name="connsiteX4" fmla="*/ 153757 w 640030"/>
                <a:gd name="connsiteY4" fmla="*/ 693126 h 693126"/>
                <a:gd name="connsiteX5" fmla="*/ 0 w 640030"/>
                <a:gd name="connsiteY5" fmla="*/ 223146 h 693126"/>
                <a:gd name="connsiteX0" fmla="*/ 0 w 640030"/>
                <a:gd name="connsiteY0" fmla="*/ 170834 h 640814"/>
                <a:gd name="connsiteX1" fmla="*/ 415326 w 640030"/>
                <a:gd name="connsiteY1" fmla="*/ 0 h 640814"/>
                <a:gd name="connsiteX2" fmla="*/ 640030 w 640030"/>
                <a:gd name="connsiteY2" fmla="*/ 188136 h 640814"/>
                <a:gd name="connsiteX3" fmla="*/ 639477 w 640030"/>
                <a:gd name="connsiteY3" fmla="*/ 629037 h 640814"/>
                <a:gd name="connsiteX4" fmla="*/ 153757 w 640030"/>
                <a:gd name="connsiteY4" fmla="*/ 640814 h 640814"/>
                <a:gd name="connsiteX5" fmla="*/ 0 w 640030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13322"/>
                <a:gd name="connsiteY0" fmla="*/ 170834 h 640814"/>
                <a:gd name="connsiteX1" fmla="*/ 415326 w 613322"/>
                <a:gd name="connsiteY1" fmla="*/ 0 h 640814"/>
                <a:gd name="connsiteX2" fmla="*/ 584812 w 613322"/>
                <a:gd name="connsiteY2" fmla="*/ 211386 h 640814"/>
                <a:gd name="connsiteX3" fmla="*/ 613321 w 613322"/>
                <a:gd name="connsiteY3" fmla="*/ 565100 h 640814"/>
                <a:gd name="connsiteX4" fmla="*/ 153757 w 613322"/>
                <a:gd name="connsiteY4" fmla="*/ 640814 h 640814"/>
                <a:gd name="connsiteX5" fmla="*/ 0 w 613322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584812 w 613321"/>
                <a:gd name="connsiteY2" fmla="*/ 21138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49039 w 613321"/>
                <a:gd name="connsiteY2" fmla="*/ 269172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55211 w 613321"/>
                <a:gd name="connsiteY2" fmla="*/ 27829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06966 h 576946"/>
                <a:gd name="connsiteX1" fmla="*/ 393726 w 613321"/>
                <a:gd name="connsiteY1" fmla="*/ 0 h 576946"/>
                <a:gd name="connsiteX2" fmla="*/ 455211 w 613321"/>
                <a:gd name="connsiteY2" fmla="*/ 214428 h 576946"/>
                <a:gd name="connsiteX3" fmla="*/ 613321 w 613321"/>
                <a:gd name="connsiteY3" fmla="*/ 501232 h 576946"/>
                <a:gd name="connsiteX4" fmla="*/ 153757 w 613321"/>
                <a:gd name="connsiteY4" fmla="*/ 576946 h 576946"/>
                <a:gd name="connsiteX5" fmla="*/ 0 w 613321"/>
                <a:gd name="connsiteY5" fmla="*/ 106966 h 576946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55211 w 613321"/>
                <a:gd name="connsiteY2" fmla="*/ 144477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64468 w 613321"/>
                <a:gd name="connsiteY2" fmla="*/ 177932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464468"/>
                <a:gd name="connsiteY0" fmla="*/ 37015 h 506995"/>
                <a:gd name="connsiteX1" fmla="*/ 406069 w 464468"/>
                <a:gd name="connsiteY1" fmla="*/ 0 h 506995"/>
                <a:gd name="connsiteX2" fmla="*/ 464468 w 464468"/>
                <a:gd name="connsiteY2" fmla="*/ 177932 h 506995"/>
                <a:gd name="connsiteX3" fmla="*/ 440520 w 464468"/>
                <a:gd name="connsiteY3" fmla="*/ 291379 h 506995"/>
                <a:gd name="connsiteX4" fmla="*/ 153757 w 464468"/>
                <a:gd name="connsiteY4" fmla="*/ 506995 h 506995"/>
                <a:gd name="connsiteX5" fmla="*/ 0 w 464468"/>
                <a:gd name="connsiteY5" fmla="*/ 37015 h 506995"/>
                <a:gd name="connsiteX0" fmla="*/ 0 w 440520"/>
                <a:gd name="connsiteY0" fmla="*/ 37015 h 506995"/>
                <a:gd name="connsiteX1" fmla="*/ 406069 w 440520"/>
                <a:gd name="connsiteY1" fmla="*/ 0 h 506995"/>
                <a:gd name="connsiteX2" fmla="*/ 436696 w 440520"/>
                <a:gd name="connsiteY2" fmla="*/ 184015 h 506995"/>
                <a:gd name="connsiteX3" fmla="*/ 440520 w 440520"/>
                <a:gd name="connsiteY3" fmla="*/ 291379 h 506995"/>
                <a:gd name="connsiteX4" fmla="*/ 153757 w 440520"/>
                <a:gd name="connsiteY4" fmla="*/ 506995 h 506995"/>
                <a:gd name="connsiteX5" fmla="*/ 0 w 440520"/>
                <a:gd name="connsiteY5" fmla="*/ 37015 h 506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0520" h="506995">
                  <a:moveTo>
                    <a:pt x="0" y="37015"/>
                  </a:moveTo>
                  <a:lnTo>
                    <a:pt x="406069" y="0"/>
                  </a:lnTo>
                  <a:lnTo>
                    <a:pt x="436696" y="184015"/>
                  </a:lnTo>
                  <a:lnTo>
                    <a:pt x="440520" y="291379"/>
                  </a:lnTo>
                  <a:lnTo>
                    <a:pt x="153757" y="506995"/>
                  </a:lnTo>
                  <a:lnTo>
                    <a:pt x="0" y="37015"/>
                  </a:lnTo>
                  <a:close/>
                </a:path>
              </a:pathLst>
            </a:custGeom>
            <a:noFill/>
            <a:ln w="22225">
              <a:solidFill>
                <a:srgbClr val="C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</p:grpSp>
      <p:sp>
        <p:nvSpPr>
          <p:cNvPr id="13" name="多边形">
            <a:extLst>
              <a:ext uri="{FF2B5EF4-FFF2-40B4-BE49-F238E27FC236}">
                <a16:creationId xmlns:a16="http://schemas.microsoft.com/office/drawing/2014/main" id="{39C2C16F-1480-C14D-9605-FE52FF147F85}"/>
              </a:ext>
            </a:extLst>
          </p:cNvPr>
          <p:cNvSpPr>
            <a:spLocks noChangeAspect="1"/>
          </p:cNvSpPr>
          <p:nvPr/>
        </p:nvSpPr>
        <p:spPr>
          <a:xfrm>
            <a:off x="5752648" y="2473428"/>
            <a:ext cx="2164062" cy="2027173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" name="多边形">
            <a:extLst>
              <a:ext uri="{FF2B5EF4-FFF2-40B4-BE49-F238E27FC236}">
                <a16:creationId xmlns:a16="http://schemas.microsoft.com/office/drawing/2014/main" id="{BD96DFE3-67BF-F145-8995-B6BBB9B32454}"/>
              </a:ext>
            </a:extLst>
          </p:cNvPr>
          <p:cNvSpPr>
            <a:spLocks noChangeAspect="1"/>
          </p:cNvSpPr>
          <p:nvPr/>
        </p:nvSpPr>
        <p:spPr>
          <a:xfrm>
            <a:off x="5983492" y="2753286"/>
            <a:ext cx="1719808" cy="1611021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" name="多边形">
            <a:extLst>
              <a:ext uri="{FF2B5EF4-FFF2-40B4-BE49-F238E27FC236}">
                <a16:creationId xmlns:a16="http://schemas.microsoft.com/office/drawing/2014/main" id="{CE2613B8-0FD1-1D45-9AF9-5E01010E269D}"/>
              </a:ext>
            </a:extLst>
          </p:cNvPr>
          <p:cNvSpPr>
            <a:spLocks noChangeAspect="1"/>
          </p:cNvSpPr>
          <p:nvPr/>
        </p:nvSpPr>
        <p:spPr>
          <a:xfrm>
            <a:off x="6236874" y="3026317"/>
            <a:ext cx="1200932" cy="1124967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" name="多边形">
            <a:extLst>
              <a:ext uri="{FF2B5EF4-FFF2-40B4-BE49-F238E27FC236}">
                <a16:creationId xmlns:a16="http://schemas.microsoft.com/office/drawing/2014/main" id="{A6EBFC96-164D-BA45-A366-9D21AE999868}"/>
              </a:ext>
            </a:extLst>
          </p:cNvPr>
          <p:cNvSpPr>
            <a:spLocks noChangeAspect="1"/>
          </p:cNvSpPr>
          <p:nvPr/>
        </p:nvSpPr>
        <p:spPr>
          <a:xfrm>
            <a:off x="6480372" y="3308971"/>
            <a:ext cx="726048" cy="680122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0E51EB7-B3FE-0C43-8ED4-80C9B05D9BAA}"/>
              </a:ext>
            </a:extLst>
          </p:cNvPr>
          <p:cNvSpPr/>
          <p:nvPr/>
        </p:nvSpPr>
        <p:spPr>
          <a:xfrm>
            <a:off x="5222699" y="1166027"/>
            <a:ext cx="3223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KVS with linearizability</a:t>
            </a:r>
          </a:p>
        </p:txBody>
      </p:sp>
    </p:spTree>
    <p:extLst>
      <p:ext uri="{BB962C8B-B14F-4D97-AF65-F5344CB8AC3E}">
        <p14:creationId xmlns:p14="http://schemas.microsoft.com/office/powerpoint/2010/main" val="14680022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840EAB-CF85-A34A-A6BA-2B2C6261A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 of linearizability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353F76-68C7-5047-8750-5AAF2B6FB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39" y="1129308"/>
            <a:ext cx="4192613" cy="4356826"/>
          </a:xfrm>
        </p:spPr>
        <p:txBody>
          <a:bodyPr>
            <a:normAutofit lnSpcReduction="10000"/>
          </a:bodyPr>
          <a:lstStyle/>
          <a:p>
            <a:r>
              <a:rPr kumimoji="1" lang="en" altLang="zh-CN" dirty="0"/>
              <a:t>Require highly available network</a:t>
            </a:r>
            <a:r>
              <a:rPr kumimoji="1" lang="zh-CN" altLang="en-US" dirty="0"/>
              <a:t> </a:t>
            </a:r>
            <a:r>
              <a:rPr kumimoji="1" lang="en" altLang="zh-CN" dirty="0"/>
              <a:t>connections</a:t>
            </a:r>
          </a:p>
          <a:p>
            <a:pPr lvl="1"/>
            <a:r>
              <a:rPr kumimoji="1" lang="en" altLang="zh-CN" dirty="0"/>
              <a:t>Lots of chatter between primary/backups</a:t>
            </a:r>
          </a:p>
          <a:p>
            <a:r>
              <a:rPr kumimoji="1" lang="en" altLang="zh-CN" dirty="0"/>
              <a:t>Not suitable for certain scenarios</a:t>
            </a:r>
          </a:p>
          <a:p>
            <a:pPr lvl="1"/>
            <a:r>
              <a:rPr kumimoji="1" lang="en" altLang="zh-CN" dirty="0"/>
              <a:t>Disconnected clients (e.g., laptop, iPhone)</a:t>
            </a:r>
          </a:p>
          <a:p>
            <a:pPr lvl="1"/>
            <a:r>
              <a:rPr kumimoji="1" lang="en" altLang="zh-CN" dirty="0"/>
              <a:t>Apps might prefer potential inconsistency to loss of availability (e.g., shopping cart)</a:t>
            </a:r>
          </a:p>
          <a:p>
            <a:pPr lvl="1"/>
            <a:r>
              <a:rPr kumimoji="1" lang="en" altLang="zh-CN" dirty="0"/>
              <a:t>Geo-graphically distant apps (e.g., </a:t>
            </a:r>
            <a:r>
              <a:rPr kumimoji="1" lang="en" altLang="zh-CN" dirty="0" err="1"/>
              <a:t>facebook</a:t>
            </a:r>
            <a:r>
              <a:rPr kumimoji="1" lang="en" altLang="zh-CN" dirty="0"/>
              <a:t>)</a:t>
            </a:r>
          </a:p>
          <a:p>
            <a:endParaRPr kumimoji="1" lang="en" altLang="zh-CN" dirty="0"/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B88D13-89E3-054A-8F60-B657461B2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26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2EC9DB4-87B0-2E4D-BA2D-4174ADC9F038}"/>
              </a:ext>
            </a:extLst>
          </p:cNvPr>
          <p:cNvGrpSpPr/>
          <p:nvPr/>
        </p:nvGrpSpPr>
        <p:grpSpPr>
          <a:xfrm>
            <a:off x="4355976" y="1764424"/>
            <a:ext cx="4727128" cy="3471841"/>
            <a:chOff x="3938787" y="1490302"/>
            <a:chExt cx="5019142" cy="363328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F5BCB6B-211E-5041-88F9-3CB278F8C1BC}"/>
                </a:ext>
              </a:extLst>
            </p:cNvPr>
            <p:cNvSpPr/>
            <p:nvPr/>
          </p:nvSpPr>
          <p:spPr>
            <a:xfrm>
              <a:off x="5962809" y="1490302"/>
              <a:ext cx="1298987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</a:rPr>
                <a:t>Scalability</a:t>
              </a:r>
              <a:endParaRPr lang="zh-CN" altLang="en-US" dirty="0">
                <a:solidFill>
                  <a:schemeClr val="accent6"/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FB51575-EBA5-1249-AA04-5B0FECE1AD86}"/>
                </a:ext>
              </a:extLst>
            </p:cNvPr>
            <p:cNvSpPr/>
            <p:nvPr/>
          </p:nvSpPr>
          <p:spPr>
            <a:xfrm>
              <a:off x="4572000" y="4737080"/>
              <a:ext cx="1530463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</a:rPr>
                <a:t>Consistency</a:t>
              </a:r>
              <a:endParaRPr lang="zh-CN" altLang="en-US" dirty="0">
                <a:solidFill>
                  <a:schemeClr val="accent6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C99C38F-D58B-D148-ADDE-9058B771C383}"/>
                </a:ext>
              </a:extLst>
            </p:cNvPr>
            <p:cNvSpPr/>
            <p:nvPr/>
          </p:nvSpPr>
          <p:spPr>
            <a:xfrm>
              <a:off x="6950899" y="4737080"/>
              <a:ext cx="2007030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Fault tolerance 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0D7E466-92D9-0146-A812-3B5BA0E72C59}"/>
                </a:ext>
              </a:extLst>
            </p:cNvPr>
            <p:cNvSpPr/>
            <p:nvPr/>
          </p:nvSpPr>
          <p:spPr>
            <a:xfrm>
              <a:off x="3938787" y="2142936"/>
              <a:ext cx="1639392" cy="67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</a:rPr>
                <a:t>Ease of 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</a:rPr>
                <a:t>programming</a:t>
              </a:r>
              <a:endParaRPr lang="zh-CN" altLang="en-US" dirty="0">
                <a:solidFill>
                  <a:schemeClr val="accent6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6099EC0-77C3-C24B-B39D-624C62A030C8}"/>
                </a:ext>
              </a:extLst>
            </p:cNvPr>
            <p:cNvSpPr/>
            <p:nvPr/>
          </p:nvSpPr>
          <p:spPr>
            <a:xfrm>
              <a:off x="7298843" y="2193876"/>
              <a:ext cx="1598543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</a:rPr>
                <a:t>Performance</a:t>
              </a:r>
              <a:endParaRPr lang="zh-CN" altLang="en-US" dirty="0">
                <a:solidFill>
                  <a:schemeClr val="accent6"/>
                </a:solidFill>
              </a:endParaRPr>
            </a:p>
          </p:txBody>
        </p:sp>
        <p:sp>
          <p:nvSpPr>
            <p:cNvPr id="11" name="多边形">
              <a:extLst>
                <a:ext uri="{FF2B5EF4-FFF2-40B4-BE49-F238E27FC236}">
                  <a16:creationId xmlns:a16="http://schemas.microsoft.com/office/drawing/2014/main" id="{43BB3F85-F210-CD40-A38E-0096D21290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62010" y="1972096"/>
              <a:ext cx="2825010" cy="2608246"/>
            </a:xfrm>
            <a:prstGeom prst="pentagon">
              <a:avLst/>
            </a:prstGeom>
            <a:noFill/>
            <a:ln w="6350">
              <a:solidFill>
                <a:schemeClr val="tx2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多边形">
              <a:extLst>
                <a:ext uri="{FF2B5EF4-FFF2-40B4-BE49-F238E27FC236}">
                  <a16:creationId xmlns:a16="http://schemas.microsoft.com/office/drawing/2014/main" id="{2B800272-05F2-8C40-A46E-08622135E2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85833" y="2836164"/>
              <a:ext cx="1540041" cy="1772433"/>
            </a:xfrm>
            <a:custGeom>
              <a:avLst/>
              <a:gdLst>
                <a:gd name="connsiteX0" fmla="*/ 0 w 300020"/>
                <a:gd name="connsiteY0" fmla="*/ 105804 h 276999"/>
                <a:gd name="connsiteX1" fmla="*/ 150010 w 300020"/>
                <a:gd name="connsiteY1" fmla="*/ 0 h 276999"/>
                <a:gd name="connsiteX2" fmla="*/ 300020 w 300020"/>
                <a:gd name="connsiteY2" fmla="*/ 105804 h 276999"/>
                <a:gd name="connsiteX3" fmla="*/ 242721 w 300020"/>
                <a:gd name="connsiteY3" fmla="*/ 276998 h 276999"/>
                <a:gd name="connsiteX4" fmla="*/ 57299 w 300020"/>
                <a:gd name="connsiteY4" fmla="*/ 276998 h 276999"/>
                <a:gd name="connsiteX5" fmla="*/ 0 w 300020"/>
                <a:gd name="connsiteY5" fmla="*/ 105804 h 276999"/>
                <a:gd name="connsiteX0" fmla="*/ 0 w 300020"/>
                <a:gd name="connsiteY0" fmla="*/ 285418 h 456612"/>
                <a:gd name="connsiteX1" fmla="*/ 133681 w 300020"/>
                <a:gd name="connsiteY1" fmla="*/ 0 h 456612"/>
                <a:gd name="connsiteX2" fmla="*/ 300020 w 300020"/>
                <a:gd name="connsiteY2" fmla="*/ 285418 h 456612"/>
                <a:gd name="connsiteX3" fmla="*/ 242721 w 300020"/>
                <a:gd name="connsiteY3" fmla="*/ 456612 h 456612"/>
                <a:gd name="connsiteX4" fmla="*/ 57299 w 300020"/>
                <a:gd name="connsiteY4" fmla="*/ 456612 h 456612"/>
                <a:gd name="connsiteX5" fmla="*/ 0 w 300020"/>
                <a:gd name="connsiteY5" fmla="*/ 285418 h 456612"/>
                <a:gd name="connsiteX0" fmla="*/ 0 w 300020"/>
                <a:gd name="connsiteY0" fmla="*/ 269090 h 440284"/>
                <a:gd name="connsiteX1" fmla="*/ 133681 w 300020"/>
                <a:gd name="connsiteY1" fmla="*/ 0 h 440284"/>
                <a:gd name="connsiteX2" fmla="*/ 300020 w 300020"/>
                <a:gd name="connsiteY2" fmla="*/ 269090 h 440284"/>
                <a:gd name="connsiteX3" fmla="*/ 242721 w 300020"/>
                <a:gd name="connsiteY3" fmla="*/ 440284 h 440284"/>
                <a:gd name="connsiteX4" fmla="*/ 57299 w 300020"/>
                <a:gd name="connsiteY4" fmla="*/ 440284 h 440284"/>
                <a:gd name="connsiteX5" fmla="*/ 0 w 300020"/>
                <a:gd name="connsiteY5" fmla="*/ 269090 h 440284"/>
                <a:gd name="connsiteX0" fmla="*/ 0 w 471470"/>
                <a:gd name="connsiteY0" fmla="*/ 269090 h 440284"/>
                <a:gd name="connsiteX1" fmla="*/ 133681 w 471470"/>
                <a:gd name="connsiteY1" fmla="*/ 0 h 440284"/>
                <a:gd name="connsiteX2" fmla="*/ 471470 w 471470"/>
                <a:gd name="connsiteY2" fmla="*/ 228268 h 440284"/>
                <a:gd name="connsiteX3" fmla="*/ 242721 w 471470"/>
                <a:gd name="connsiteY3" fmla="*/ 440284 h 440284"/>
                <a:gd name="connsiteX4" fmla="*/ 57299 w 471470"/>
                <a:gd name="connsiteY4" fmla="*/ 440284 h 440284"/>
                <a:gd name="connsiteX5" fmla="*/ 0 w 471470"/>
                <a:gd name="connsiteY5" fmla="*/ 269090 h 440284"/>
                <a:gd name="connsiteX0" fmla="*/ 0 w 471470"/>
                <a:gd name="connsiteY0" fmla="*/ 269090 h 570912"/>
                <a:gd name="connsiteX1" fmla="*/ 133681 w 471470"/>
                <a:gd name="connsiteY1" fmla="*/ 0 h 570912"/>
                <a:gd name="connsiteX2" fmla="*/ 471470 w 471470"/>
                <a:gd name="connsiteY2" fmla="*/ 228268 h 570912"/>
                <a:gd name="connsiteX3" fmla="*/ 332528 w 471470"/>
                <a:gd name="connsiteY3" fmla="*/ 570912 h 570912"/>
                <a:gd name="connsiteX4" fmla="*/ 57299 w 471470"/>
                <a:gd name="connsiteY4" fmla="*/ 440284 h 570912"/>
                <a:gd name="connsiteX5" fmla="*/ 0 w 471470"/>
                <a:gd name="connsiteY5" fmla="*/ 269090 h 570912"/>
                <a:gd name="connsiteX0" fmla="*/ 0 w 471470"/>
                <a:gd name="connsiteY0" fmla="*/ 269090 h 562748"/>
                <a:gd name="connsiteX1" fmla="*/ 133681 w 471470"/>
                <a:gd name="connsiteY1" fmla="*/ 0 h 562748"/>
                <a:gd name="connsiteX2" fmla="*/ 471470 w 471470"/>
                <a:gd name="connsiteY2" fmla="*/ 228268 h 562748"/>
                <a:gd name="connsiteX3" fmla="*/ 308035 w 471470"/>
                <a:gd name="connsiteY3" fmla="*/ 562748 h 562748"/>
                <a:gd name="connsiteX4" fmla="*/ 57299 w 471470"/>
                <a:gd name="connsiteY4" fmla="*/ 440284 h 562748"/>
                <a:gd name="connsiteX5" fmla="*/ 0 w 471470"/>
                <a:gd name="connsiteY5" fmla="*/ 269090 h 562748"/>
                <a:gd name="connsiteX0" fmla="*/ 8016 w 479486"/>
                <a:gd name="connsiteY0" fmla="*/ 269090 h 562748"/>
                <a:gd name="connsiteX1" fmla="*/ 141697 w 479486"/>
                <a:gd name="connsiteY1" fmla="*/ 0 h 562748"/>
                <a:gd name="connsiteX2" fmla="*/ 479486 w 479486"/>
                <a:gd name="connsiteY2" fmla="*/ 228268 h 562748"/>
                <a:gd name="connsiteX3" fmla="*/ 316051 w 479486"/>
                <a:gd name="connsiteY3" fmla="*/ 562748 h 562748"/>
                <a:gd name="connsiteX4" fmla="*/ 0 w 479486"/>
                <a:gd name="connsiteY4" fmla="*/ 472942 h 562748"/>
                <a:gd name="connsiteX5" fmla="*/ 8016 w 479486"/>
                <a:gd name="connsiteY5" fmla="*/ 269090 h 562748"/>
                <a:gd name="connsiteX0" fmla="*/ 8016 w 479486"/>
                <a:gd name="connsiteY0" fmla="*/ 260926 h 554584"/>
                <a:gd name="connsiteX1" fmla="*/ 158026 w 479486"/>
                <a:gd name="connsiteY1" fmla="*/ 0 h 554584"/>
                <a:gd name="connsiteX2" fmla="*/ 479486 w 479486"/>
                <a:gd name="connsiteY2" fmla="*/ 220104 h 554584"/>
                <a:gd name="connsiteX3" fmla="*/ 316051 w 479486"/>
                <a:gd name="connsiteY3" fmla="*/ 554584 h 554584"/>
                <a:gd name="connsiteX4" fmla="*/ 0 w 479486"/>
                <a:gd name="connsiteY4" fmla="*/ 464778 h 554584"/>
                <a:gd name="connsiteX5" fmla="*/ 8016 w 479486"/>
                <a:gd name="connsiteY5" fmla="*/ 260926 h 554584"/>
                <a:gd name="connsiteX0" fmla="*/ 0 w 471470"/>
                <a:gd name="connsiteY0" fmla="*/ 260926 h 554584"/>
                <a:gd name="connsiteX1" fmla="*/ 150010 w 471470"/>
                <a:gd name="connsiteY1" fmla="*/ 0 h 554584"/>
                <a:gd name="connsiteX2" fmla="*/ 471470 w 471470"/>
                <a:gd name="connsiteY2" fmla="*/ 220104 h 554584"/>
                <a:gd name="connsiteX3" fmla="*/ 308035 w 471470"/>
                <a:gd name="connsiteY3" fmla="*/ 554584 h 554584"/>
                <a:gd name="connsiteX4" fmla="*/ 49134 w 471470"/>
                <a:gd name="connsiteY4" fmla="*/ 440285 h 554584"/>
                <a:gd name="connsiteX5" fmla="*/ 0 w 471470"/>
                <a:gd name="connsiteY5" fmla="*/ 260926 h 554584"/>
                <a:gd name="connsiteX0" fmla="*/ 0 w 471470"/>
                <a:gd name="connsiteY0" fmla="*/ 260926 h 570912"/>
                <a:gd name="connsiteX1" fmla="*/ 150010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471470"/>
                <a:gd name="connsiteY0" fmla="*/ 270070 h 580056"/>
                <a:gd name="connsiteX1" fmla="*/ 140866 w 471470"/>
                <a:gd name="connsiteY1" fmla="*/ 0 h 580056"/>
                <a:gd name="connsiteX2" fmla="*/ 471470 w 471470"/>
                <a:gd name="connsiteY2" fmla="*/ 229248 h 580056"/>
                <a:gd name="connsiteX3" fmla="*/ 348856 w 471470"/>
                <a:gd name="connsiteY3" fmla="*/ 580056 h 580056"/>
                <a:gd name="connsiteX4" fmla="*/ 49134 w 471470"/>
                <a:gd name="connsiteY4" fmla="*/ 449429 h 580056"/>
                <a:gd name="connsiteX5" fmla="*/ 0 w 471470"/>
                <a:gd name="connsiteY5" fmla="*/ 270070 h 580056"/>
                <a:gd name="connsiteX0" fmla="*/ 0 w 471470"/>
                <a:gd name="connsiteY0" fmla="*/ 251782 h 561768"/>
                <a:gd name="connsiteX1" fmla="*/ 131722 w 471470"/>
                <a:gd name="connsiteY1" fmla="*/ 0 h 561768"/>
                <a:gd name="connsiteX2" fmla="*/ 471470 w 471470"/>
                <a:gd name="connsiteY2" fmla="*/ 210960 h 561768"/>
                <a:gd name="connsiteX3" fmla="*/ 348856 w 471470"/>
                <a:gd name="connsiteY3" fmla="*/ 561768 h 561768"/>
                <a:gd name="connsiteX4" fmla="*/ 49134 w 471470"/>
                <a:gd name="connsiteY4" fmla="*/ 431141 h 561768"/>
                <a:gd name="connsiteX5" fmla="*/ 0 w 471470"/>
                <a:gd name="connsiteY5" fmla="*/ 251782 h 561768"/>
                <a:gd name="connsiteX0" fmla="*/ 0 w 471470"/>
                <a:gd name="connsiteY0" fmla="*/ 260926 h 570912"/>
                <a:gd name="connsiteX1" fmla="*/ 168298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706873"/>
                <a:gd name="connsiteY0" fmla="*/ 284176 h 570912"/>
                <a:gd name="connsiteX1" fmla="*/ 403701 w 706873"/>
                <a:gd name="connsiteY1" fmla="*/ 0 h 570912"/>
                <a:gd name="connsiteX2" fmla="*/ 706873 w 706873"/>
                <a:gd name="connsiteY2" fmla="*/ 220104 h 570912"/>
                <a:gd name="connsiteX3" fmla="*/ 584259 w 706873"/>
                <a:gd name="connsiteY3" fmla="*/ 570912 h 570912"/>
                <a:gd name="connsiteX4" fmla="*/ 284537 w 706873"/>
                <a:gd name="connsiteY4" fmla="*/ 440285 h 570912"/>
                <a:gd name="connsiteX5" fmla="*/ 0 w 706873"/>
                <a:gd name="connsiteY5" fmla="*/ 284176 h 570912"/>
                <a:gd name="connsiteX0" fmla="*/ 0 w 706873"/>
                <a:gd name="connsiteY0" fmla="*/ 223146 h 509882"/>
                <a:gd name="connsiteX1" fmla="*/ 403701 w 706873"/>
                <a:gd name="connsiteY1" fmla="*/ 0 h 509882"/>
                <a:gd name="connsiteX2" fmla="*/ 706873 w 706873"/>
                <a:gd name="connsiteY2" fmla="*/ 159074 h 509882"/>
                <a:gd name="connsiteX3" fmla="*/ 584259 w 706873"/>
                <a:gd name="connsiteY3" fmla="*/ 509882 h 509882"/>
                <a:gd name="connsiteX4" fmla="*/ 284537 w 706873"/>
                <a:gd name="connsiteY4" fmla="*/ 379255 h 509882"/>
                <a:gd name="connsiteX5" fmla="*/ 0 w 706873"/>
                <a:gd name="connsiteY5" fmla="*/ 223146 h 509882"/>
                <a:gd name="connsiteX0" fmla="*/ 0 w 640030"/>
                <a:gd name="connsiteY0" fmla="*/ 223146 h 509882"/>
                <a:gd name="connsiteX1" fmla="*/ 403701 w 640030"/>
                <a:gd name="connsiteY1" fmla="*/ 0 h 509882"/>
                <a:gd name="connsiteX2" fmla="*/ 640030 w 640030"/>
                <a:gd name="connsiteY2" fmla="*/ 240448 h 509882"/>
                <a:gd name="connsiteX3" fmla="*/ 584259 w 640030"/>
                <a:gd name="connsiteY3" fmla="*/ 509882 h 509882"/>
                <a:gd name="connsiteX4" fmla="*/ 284537 w 640030"/>
                <a:gd name="connsiteY4" fmla="*/ 379255 h 509882"/>
                <a:gd name="connsiteX5" fmla="*/ 0 w 640030"/>
                <a:gd name="connsiteY5" fmla="*/ 223146 h 509882"/>
                <a:gd name="connsiteX0" fmla="*/ 0 w 640030"/>
                <a:gd name="connsiteY0" fmla="*/ 223146 h 681349"/>
                <a:gd name="connsiteX1" fmla="*/ 403701 w 640030"/>
                <a:gd name="connsiteY1" fmla="*/ 0 h 681349"/>
                <a:gd name="connsiteX2" fmla="*/ 640030 w 640030"/>
                <a:gd name="connsiteY2" fmla="*/ 240448 h 681349"/>
                <a:gd name="connsiteX3" fmla="*/ 639477 w 640030"/>
                <a:gd name="connsiteY3" fmla="*/ 681349 h 681349"/>
                <a:gd name="connsiteX4" fmla="*/ 284537 w 640030"/>
                <a:gd name="connsiteY4" fmla="*/ 379255 h 681349"/>
                <a:gd name="connsiteX5" fmla="*/ 0 w 640030"/>
                <a:gd name="connsiteY5" fmla="*/ 223146 h 681349"/>
                <a:gd name="connsiteX0" fmla="*/ 0 w 640030"/>
                <a:gd name="connsiteY0" fmla="*/ 223146 h 693126"/>
                <a:gd name="connsiteX1" fmla="*/ 403701 w 640030"/>
                <a:gd name="connsiteY1" fmla="*/ 0 h 693126"/>
                <a:gd name="connsiteX2" fmla="*/ 640030 w 640030"/>
                <a:gd name="connsiteY2" fmla="*/ 240448 h 693126"/>
                <a:gd name="connsiteX3" fmla="*/ 639477 w 640030"/>
                <a:gd name="connsiteY3" fmla="*/ 681349 h 693126"/>
                <a:gd name="connsiteX4" fmla="*/ 153757 w 640030"/>
                <a:gd name="connsiteY4" fmla="*/ 693126 h 693126"/>
                <a:gd name="connsiteX5" fmla="*/ 0 w 640030"/>
                <a:gd name="connsiteY5" fmla="*/ 223146 h 693126"/>
                <a:gd name="connsiteX0" fmla="*/ 0 w 640030"/>
                <a:gd name="connsiteY0" fmla="*/ 170834 h 640814"/>
                <a:gd name="connsiteX1" fmla="*/ 415326 w 640030"/>
                <a:gd name="connsiteY1" fmla="*/ 0 h 640814"/>
                <a:gd name="connsiteX2" fmla="*/ 640030 w 640030"/>
                <a:gd name="connsiteY2" fmla="*/ 188136 h 640814"/>
                <a:gd name="connsiteX3" fmla="*/ 639477 w 640030"/>
                <a:gd name="connsiteY3" fmla="*/ 629037 h 640814"/>
                <a:gd name="connsiteX4" fmla="*/ 153757 w 640030"/>
                <a:gd name="connsiteY4" fmla="*/ 640814 h 640814"/>
                <a:gd name="connsiteX5" fmla="*/ 0 w 640030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13322"/>
                <a:gd name="connsiteY0" fmla="*/ 170834 h 640814"/>
                <a:gd name="connsiteX1" fmla="*/ 415326 w 613322"/>
                <a:gd name="connsiteY1" fmla="*/ 0 h 640814"/>
                <a:gd name="connsiteX2" fmla="*/ 584812 w 613322"/>
                <a:gd name="connsiteY2" fmla="*/ 211386 h 640814"/>
                <a:gd name="connsiteX3" fmla="*/ 613321 w 613322"/>
                <a:gd name="connsiteY3" fmla="*/ 565100 h 640814"/>
                <a:gd name="connsiteX4" fmla="*/ 153757 w 613322"/>
                <a:gd name="connsiteY4" fmla="*/ 640814 h 640814"/>
                <a:gd name="connsiteX5" fmla="*/ 0 w 613322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584812 w 613321"/>
                <a:gd name="connsiteY2" fmla="*/ 21138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49039 w 613321"/>
                <a:gd name="connsiteY2" fmla="*/ 269172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55211 w 613321"/>
                <a:gd name="connsiteY2" fmla="*/ 27829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06966 h 576946"/>
                <a:gd name="connsiteX1" fmla="*/ 393726 w 613321"/>
                <a:gd name="connsiteY1" fmla="*/ 0 h 576946"/>
                <a:gd name="connsiteX2" fmla="*/ 455211 w 613321"/>
                <a:gd name="connsiteY2" fmla="*/ 214428 h 576946"/>
                <a:gd name="connsiteX3" fmla="*/ 613321 w 613321"/>
                <a:gd name="connsiteY3" fmla="*/ 501232 h 576946"/>
                <a:gd name="connsiteX4" fmla="*/ 153757 w 613321"/>
                <a:gd name="connsiteY4" fmla="*/ 576946 h 576946"/>
                <a:gd name="connsiteX5" fmla="*/ 0 w 613321"/>
                <a:gd name="connsiteY5" fmla="*/ 106966 h 576946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55211 w 613321"/>
                <a:gd name="connsiteY2" fmla="*/ 144477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64468 w 613321"/>
                <a:gd name="connsiteY2" fmla="*/ 177932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464468"/>
                <a:gd name="connsiteY0" fmla="*/ 37015 h 506995"/>
                <a:gd name="connsiteX1" fmla="*/ 406069 w 464468"/>
                <a:gd name="connsiteY1" fmla="*/ 0 h 506995"/>
                <a:gd name="connsiteX2" fmla="*/ 464468 w 464468"/>
                <a:gd name="connsiteY2" fmla="*/ 177932 h 506995"/>
                <a:gd name="connsiteX3" fmla="*/ 440520 w 464468"/>
                <a:gd name="connsiteY3" fmla="*/ 291379 h 506995"/>
                <a:gd name="connsiteX4" fmla="*/ 153757 w 464468"/>
                <a:gd name="connsiteY4" fmla="*/ 506995 h 506995"/>
                <a:gd name="connsiteX5" fmla="*/ 0 w 464468"/>
                <a:gd name="connsiteY5" fmla="*/ 37015 h 506995"/>
                <a:gd name="connsiteX0" fmla="*/ 0 w 440520"/>
                <a:gd name="connsiteY0" fmla="*/ 37015 h 506995"/>
                <a:gd name="connsiteX1" fmla="*/ 406069 w 440520"/>
                <a:gd name="connsiteY1" fmla="*/ 0 h 506995"/>
                <a:gd name="connsiteX2" fmla="*/ 436696 w 440520"/>
                <a:gd name="connsiteY2" fmla="*/ 184015 h 506995"/>
                <a:gd name="connsiteX3" fmla="*/ 440520 w 440520"/>
                <a:gd name="connsiteY3" fmla="*/ 291379 h 506995"/>
                <a:gd name="connsiteX4" fmla="*/ 153757 w 440520"/>
                <a:gd name="connsiteY4" fmla="*/ 506995 h 506995"/>
                <a:gd name="connsiteX5" fmla="*/ 0 w 440520"/>
                <a:gd name="connsiteY5" fmla="*/ 37015 h 506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0520" h="506995">
                  <a:moveTo>
                    <a:pt x="0" y="37015"/>
                  </a:moveTo>
                  <a:lnTo>
                    <a:pt x="406069" y="0"/>
                  </a:lnTo>
                  <a:lnTo>
                    <a:pt x="436696" y="184015"/>
                  </a:lnTo>
                  <a:lnTo>
                    <a:pt x="440520" y="291379"/>
                  </a:lnTo>
                  <a:lnTo>
                    <a:pt x="153757" y="506995"/>
                  </a:lnTo>
                  <a:lnTo>
                    <a:pt x="0" y="37015"/>
                  </a:lnTo>
                  <a:close/>
                </a:path>
              </a:pathLst>
            </a:custGeom>
            <a:noFill/>
            <a:ln w="22225">
              <a:solidFill>
                <a:srgbClr val="C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</p:grpSp>
      <p:sp>
        <p:nvSpPr>
          <p:cNvPr id="13" name="多边形">
            <a:extLst>
              <a:ext uri="{FF2B5EF4-FFF2-40B4-BE49-F238E27FC236}">
                <a16:creationId xmlns:a16="http://schemas.microsoft.com/office/drawing/2014/main" id="{5FC239EC-BDA9-7C49-AC39-64252DEA480B}"/>
              </a:ext>
            </a:extLst>
          </p:cNvPr>
          <p:cNvSpPr>
            <a:spLocks noChangeAspect="1"/>
          </p:cNvSpPr>
          <p:nvPr/>
        </p:nvSpPr>
        <p:spPr>
          <a:xfrm>
            <a:off x="5752648" y="2473428"/>
            <a:ext cx="2164062" cy="2027173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" name="多边形">
            <a:extLst>
              <a:ext uri="{FF2B5EF4-FFF2-40B4-BE49-F238E27FC236}">
                <a16:creationId xmlns:a16="http://schemas.microsoft.com/office/drawing/2014/main" id="{00EC9FCC-8888-5643-8B17-3527C88F27A0}"/>
              </a:ext>
            </a:extLst>
          </p:cNvPr>
          <p:cNvSpPr>
            <a:spLocks noChangeAspect="1"/>
          </p:cNvSpPr>
          <p:nvPr/>
        </p:nvSpPr>
        <p:spPr>
          <a:xfrm>
            <a:off x="5983492" y="2753286"/>
            <a:ext cx="1719808" cy="1611021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" name="多边形">
            <a:extLst>
              <a:ext uri="{FF2B5EF4-FFF2-40B4-BE49-F238E27FC236}">
                <a16:creationId xmlns:a16="http://schemas.microsoft.com/office/drawing/2014/main" id="{8A833231-9ECB-794D-AAD5-E6B8ECE16113}"/>
              </a:ext>
            </a:extLst>
          </p:cNvPr>
          <p:cNvSpPr>
            <a:spLocks noChangeAspect="1"/>
          </p:cNvSpPr>
          <p:nvPr/>
        </p:nvSpPr>
        <p:spPr>
          <a:xfrm>
            <a:off x="6236874" y="3026317"/>
            <a:ext cx="1200932" cy="1124967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" name="多边形">
            <a:extLst>
              <a:ext uri="{FF2B5EF4-FFF2-40B4-BE49-F238E27FC236}">
                <a16:creationId xmlns:a16="http://schemas.microsoft.com/office/drawing/2014/main" id="{37DB3623-9BD9-4A40-B2B7-4605D3CD8DA9}"/>
              </a:ext>
            </a:extLst>
          </p:cNvPr>
          <p:cNvSpPr>
            <a:spLocks noChangeAspect="1"/>
          </p:cNvSpPr>
          <p:nvPr/>
        </p:nvSpPr>
        <p:spPr>
          <a:xfrm>
            <a:off x="6480372" y="3308971"/>
            <a:ext cx="726048" cy="680122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9531128-5120-AFBB-06C6-C8404B17BB84}"/>
              </a:ext>
            </a:extLst>
          </p:cNvPr>
          <p:cNvSpPr/>
          <p:nvPr/>
        </p:nvSpPr>
        <p:spPr>
          <a:xfrm>
            <a:off x="5222699" y="1166027"/>
            <a:ext cx="3223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KVS with linearizability</a:t>
            </a:r>
          </a:p>
        </p:txBody>
      </p:sp>
    </p:spTree>
    <p:extLst>
      <p:ext uri="{BB962C8B-B14F-4D97-AF65-F5344CB8AC3E}">
        <p14:creationId xmlns:p14="http://schemas.microsoft.com/office/powerpoint/2010/main" val="1895384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5B1B54-7F4E-39CF-B5BC-A5EB89042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538320" cy="900442"/>
          </a:xfrm>
        </p:spPr>
        <p:txBody>
          <a:bodyPr/>
          <a:lstStyle/>
          <a:p>
            <a:r>
              <a:rPr kumimoji="1" lang="en-US" altLang="zh-CN" dirty="0"/>
              <a:t>The common </a:t>
            </a:r>
            <a:r>
              <a:rPr kumimoji="1" lang="en-US" altLang="zh-CN" dirty="0" err="1"/>
              <a:t>ChatAPP</a:t>
            </a:r>
            <a:r>
              <a:rPr kumimoji="1" lang="en-US" altLang="zh-CN" dirty="0"/>
              <a:t> does not implement linearizability </a:t>
            </a:r>
            <a:endParaRPr kumimoji="1" lang="zh-CN" altLang="en-US" dirty="0"/>
          </a:p>
        </p:txBody>
      </p:sp>
      <p:pic>
        <p:nvPicPr>
          <p:cNvPr id="6" name="内容占位符 5" descr="图形用户界面, 文本&#10;&#10;描述已自动生成">
            <a:extLst>
              <a:ext uri="{FF2B5EF4-FFF2-40B4-BE49-F238E27FC236}">
                <a16:creationId xmlns:a16="http://schemas.microsoft.com/office/drawing/2014/main" id="{3B89C291-BFBA-D67C-8729-164A672348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705372"/>
            <a:ext cx="5795431" cy="2088232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FD6BA9C-FF64-F98E-C74C-902EE7A4B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926976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3A5AC5-89C0-784C-8BC4-E8F5AC714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Spectrum of Consistency Models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9D979AD-1311-3A48-9E04-0080EBC34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28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26F3B28-E5D9-E048-BA3F-6CB975CE459B}"/>
              </a:ext>
            </a:extLst>
          </p:cNvPr>
          <p:cNvCxnSpPr/>
          <p:nvPr/>
        </p:nvCxnSpPr>
        <p:spPr>
          <a:xfrm>
            <a:off x="-289048" y="3001516"/>
            <a:ext cx="9433048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>
            <a:extLst>
              <a:ext uri="{FF2B5EF4-FFF2-40B4-BE49-F238E27FC236}">
                <a16:creationId xmlns:a16="http://schemas.microsoft.com/office/drawing/2014/main" id="{6DE28EBE-D3E5-7146-BB75-955641ABCFE9}"/>
              </a:ext>
            </a:extLst>
          </p:cNvPr>
          <p:cNvSpPr>
            <a:spLocks noChangeAspect="1"/>
          </p:cNvSpPr>
          <p:nvPr/>
        </p:nvSpPr>
        <p:spPr>
          <a:xfrm>
            <a:off x="971600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0204D772-8346-B64D-BCDF-A376A8D40AB6}"/>
              </a:ext>
            </a:extLst>
          </p:cNvPr>
          <p:cNvSpPr>
            <a:spLocks noChangeAspect="1"/>
          </p:cNvSpPr>
          <p:nvPr/>
        </p:nvSpPr>
        <p:spPr>
          <a:xfrm>
            <a:off x="4932040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8389A18-8092-354D-B1C5-E9BECB5D9F20}"/>
              </a:ext>
            </a:extLst>
          </p:cNvPr>
          <p:cNvSpPr/>
          <p:nvPr/>
        </p:nvSpPr>
        <p:spPr>
          <a:xfrm>
            <a:off x="4427984" y="2311775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Sequential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F5FE4E7-8EE0-1B4D-8E58-2CA31EA9F39A}"/>
              </a:ext>
            </a:extLst>
          </p:cNvPr>
          <p:cNvSpPr/>
          <p:nvPr/>
        </p:nvSpPr>
        <p:spPr>
          <a:xfrm>
            <a:off x="457774" y="3424753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Eventual</a:t>
            </a: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6C62513A-522D-2F48-9B23-A0E4106BDE06}"/>
              </a:ext>
            </a:extLst>
          </p:cNvPr>
          <p:cNvCxnSpPr>
            <a:cxnSpLocks/>
          </p:cNvCxnSpPr>
          <p:nvPr/>
        </p:nvCxnSpPr>
        <p:spPr>
          <a:xfrm>
            <a:off x="1942755" y="4585692"/>
            <a:ext cx="4448444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D9D97268-A1A8-7043-9B38-76CBB1BE2ADF}"/>
              </a:ext>
            </a:extLst>
          </p:cNvPr>
          <p:cNvSpPr/>
          <p:nvPr/>
        </p:nvSpPr>
        <p:spPr>
          <a:xfrm>
            <a:off x="6628051" y="4400282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Easy to use</a:t>
            </a: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74ACF03F-2E7A-2545-8694-FA6EFB0E966F}"/>
              </a:ext>
            </a:extLst>
          </p:cNvPr>
          <p:cNvCxnSpPr>
            <a:cxnSpLocks/>
          </p:cNvCxnSpPr>
          <p:nvPr/>
        </p:nvCxnSpPr>
        <p:spPr>
          <a:xfrm flipH="1">
            <a:off x="3468183" y="1705372"/>
            <a:ext cx="3570073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BECA98E1-6829-934A-A5C2-421B1F52698E}"/>
              </a:ext>
            </a:extLst>
          </p:cNvPr>
          <p:cNvSpPr/>
          <p:nvPr/>
        </p:nvSpPr>
        <p:spPr>
          <a:xfrm>
            <a:off x="1007180" y="1347072"/>
            <a:ext cx="23775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Better performance/</a:t>
            </a:r>
          </a:p>
          <a:p>
            <a:r>
              <a:rPr kumimoji="1" lang="en-US" altLang="zh-CN" b="1" dirty="0"/>
              <a:t>Fault tolerance 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8464D543-6FA1-D268-9160-F36059E91F70}"/>
              </a:ext>
            </a:extLst>
          </p:cNvPr>
          <p:cNvSpPr>
            <a:spLocks noChangeAspect="1"/>
          </p:cNvSpPr>
          <p:nvPr/>
        </p:nvSpPr>
        <p:spPr>
          <a:xfrm>
            <a:off x="7670796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C00B0C1-89BF-E47E-4108-36BF965746BE}"/>
              </a:ext>
            </a:extLst>
          </p:cNvPr>
          <p:cNvSpPr/>
          <p:nvPr/>
        </p:nvSpPr>
        <p:spPr>
          <a:xfrm>
            <a:off x="7413450" y="2326504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Strict 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2CCC7D4A-B981-3174-79F6-4F48BB4059A4}"/>
              </a:ext>
            </a:extLst>
          </p:cNvPr>
          <p:cNvSpPr>
            <a:spLocks noChangeAspect="1"/>
          </p:cNvSpPr>
          <p:nvPr/>
        </p:nvSpPr>
        <p:spPr>
          <a:xfrm>
            <a:off x="2164363" y="286377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331356D-165F-8762-4BA3-012070F82BEE}"/>
              </a:ext>
            </a:extLst>
          </p:cNvPr>
          <p:cNvSpPr/>
          <p:nvPr/>
        </p:nvSpPr>
        <p:spPr>
          <a:xfrm>
            <a:off x="1942755" y="3424812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Release </a:t>
            </a: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46FFD240-9BC6-28C2-7057-25C599798214}"/>
              </a:ext>
            </a:extLst>
          </p:cNvPr>
          <p:cNvSpPr txBox="1">
            <a:spLocks/>
          </p:cNvSpPr>
          <p:nvPr/>
        </p:nvSpPr>
        <p:spPr>
          <a:xfrm>
            <a:off x="302840" y="4800997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Osaka" panose="020B0600000000000000" pitchFamily="34" charset="-128"/>
                <a:ea typeface="+mj-ea"/>
                <a:cs typeface="Osaka" panose="020B0600000000000000" pitchFamily="34" charset="-128"/>
              </a:defRPr>
            </a:lvl1pPr>
          </a:lstStyle>
          <a:p>
            <a:pPr algn="ctr"/>
            <a:r>
              <a:rPr lang="en" altLang="zh-CN" dirty="0">
                <a:solidFill>
                  <a:schemeClr val="tx1"/>
                </a:solidFill>
              </a:rPr>
              <a:t>Note that many other models exists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8311CAD1-FF68-9187-C346-CD4F128AEE10}"/>
              </a:ext>
            </a:extLst>
          </p:cNvPr>
          <p:cNvSpPr>
            <a:spLocks noChangeAspect="1"/>
          </p:cNvSpPr>
          <p:nvPr/>
        </p:nvSpPr>
        <p:spPr>
          <a:xfrm>
            <a:off x="6193039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66AE19E-F4A5-F854-C593-3CCB5E49CC2E}"/>
              </a:ext>
            </a:extLst>
          </p:cNvPr>
          <p:cNvSpPr/>
          <p:nvPr/>
        </p:nvSpPr>
        <p:spPr>
          <a:xfrm>
            <a:off x="5728471" y="3430520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Linearizability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1F73799-3556-1811-38B2-023DD01667AF}"/>
              </a:ext>
            </a:extLst>
          </p:cNvPr>
          <p:cNvSpPr/>
          <p:nvPr/>
        </p:nvSpPr>
        <p:spPr>
          <a:xfrm>
            <a:off x="360000" y="2119400"/>
            <a:ext cx="1582755" cy="180020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62604F7-A25D-02F1-8067-B62F2B1FE12D}"/>
              </a:ext>
            </a:extLst>
          </p:cNvPr>
          <p:cNvSpPr/>
          <p:nvPr/>
        </p:nvSpPr>
        <p:spPr>
          <a:xfrm>
            <a:off x="1309820" y="3733203"/>
            <a:ext cx="1875549" cy="435560"/>
          </a:xfrm>
          <a:prstGeom prst="rect">
            <a:avLst/>
          </a:prstGeom>
          <a:solidFill>
            <a:srgbClr val="F7F9D6"/>
          </a:solidFill>
          <a:ln w="12700">
            <a:solidFill>
              <a:schemeClr val="tx1"/>
            </a:solidFill>
            <a:tailEnd type="arrow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Today’s lecture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678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Eventual consistency</a:t>
            </a:r>
          </a:p>
          <a:p>
            <a:pPr algn="ctr"/>
            <a:endParaRPr lang="en-US" altLang="zh-CN" kern="0" dirty="0">
              <a:solidFill>
                <a:srgbClr val="BE384B"/>
              </a:solidFill>
              <a:ea typeface="+mn-ea"/>
            </a:endParaRPr>
          </a:p>
          <a:p>
            <a:pPr algn="ctr"/>
            <a:r>
              <a:rPr lang="en-US" altLang="zh-CN" b="0" kern="0" dirty="0">
                <a:solidFill>
                  <a:srgbClr val="BE384B"/>
                </a:solidFill>
                <a:ea typeface="+mn-ea"/>
              </a:rPr>
              <a:t>Trade consistency for performance</a:t>
            </a:r>
            <a:r>
              <a:rPr lang="zh-CN" altLang="en-US" b="0" kern="0" dirty="0">
                <a:solidFill>
                  <a:srgbClr val="BE384B"/>
                </a:solidFill>
                <a:ea typeface="+mn-ea"/>
              </a:rPr>
              <a:t> </a:t>
            </a:r>
            <a:r>
              <a:rPr lang="en-US" altLang="zh-CN" b="0" kern="0" dirty="0">
                <a:solidFill>
                  <a:srgbClr val="BE384B"/>
                </a:solidFill>
                <a:ea typeface="+mn-ea"/>
              </a:rPr>
              <a:t> does not necessarily mean no system problem to address</a:t>
            </a:r>
          </a:p>
          <a:p>
            <a:pPr algn="ctr"/>
            <a:endParaRPr lang="en-US" altLang="zh-CN" kern="0" dirty="0">
              <a:solidFill>
                <a:srgbClr val="BE384B"/>
              </a:solidFill>
              <a:ea typeface="+mn-ea"/>
            </a:endParaRP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 </a:t>
            </a:r>
            <a:endParaRPr kumimoji="0" lang="en-US" altLang="zh-CN" kern="0" dirty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895324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F26271-5D54-FC46-AAED-EC92523D4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Ideal write execution flow for performance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F89C51-8FC8-3B48-ABE0-3212B707B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3771636"/>
          </a:xfrm>
        </p:spPr>
        <p:txBody>
          <a:bodyPr/>
          <a:lstStyle/>
          <a:p>
            <a:r>
              <a:rPr kumimoji="1" lang="en-US" altLang="zh-CN" dirty="0"/>
              <a:t>Directly write to the server closest to the clients </a:t>
            </a:r>
          </a:p>
          <a:p>
            <a:pPr lvl="1"/>
            <a:r>
              <a:rPr kumimoji="1" lang="en-US" altLang="zh-CN" dirty="0"/>
              <a:t>After server acks the writes, propagate the updates to the other servers later</a:t>
            </a:r>
          </a:p>
          <a:p>
            <a:r>
              <a:rPr kumimoji="1" lang="en-US" altLang="zh-CN" dirty="0"/>
              <a:t>Question</a:t>
            </a:r>
          </a:p>
          <a:p>
            <a:pPr lvl="1"/>
            <a:r>
              <a:rPr kumimoji="1" lang="en-US" altLang="zh-CN" dirty="0"/>
              <a:t>What can go wrong in this setup? (assuming only writes now) </a:t>
            </a:r>
          </a:p>
          <a:p>
            <a:pPr lvl="1"/>
            <a:r>
              <a:rPr kumimoji="1" lang="en-US" altLang="zh-CN" dirty="0"/>
              <a:t>Except for the read/write consistency issue we discussed before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39D3ED-BA61-CC46-957B-8D632AD76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30</a:t>
            </a:fld>
            <a:endParaRPr lang="zh-CN" altLang="en-US" dirty="0"/>
          </a:p>
        </p:txBody>
      </p:sp>
      <p:sp>
        <p:nvSpPr>
          <p:cNvPr id="5" name="Rounded Rectangle 19">
            <a:extLst>
              <a:ext uri="{FF2B5EF4-FFF2-40B4-BE49-F238E27FC236}">
                <a16:creationId xmlns:a16="http://schemas.microsoft.com/office/drawing/2014/main" id="{300F473F-9362-F445-AA46-B51D3B49B982}"/>
              </a:ext>
            </a:extLst>
          </p:cNvPr>
          <p:cNvSpPr/>
          <p:nvPr/>
        </p:nvSpPr>
        <p:spPr>
          <a:xfrm>
            <a:off x="4349144" y="3657037"/>
            <a:ext cx="63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B9934975-B010-0C4C-8568-E1477D0597E7}"/>
              </a:ext>
            </a:extLst>
          </p:cNvPr>
          <p:cNvSpPr/>
          <p:nvPr/>
        </p:nvSpPr>
        <p:spPr>
          <a:xfrm>
            <a:off x="3709144" y="4228537"/>
            <a:ext cx="63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21">
            <a:extLst>
              <a:ext uri="{FF2B5EF4-FFF2-40B4-BE49-F238E27FC236}">
                <a16:creationId xmlns:a16="http://schemas.microsoft.com/office/drawing/2014/main" id="{4C5789BF-6736-0546-B513-FEF3558D82E5}"/>
              </a:ext>
            </a:extLst>
          </p:cNvPr>
          <p:cNvSpPr/>
          <p:nvPr/>
        </p:nvSpPr>
        <p:spPr>
          <a:xfrm>
            <a:off x="4471144" y="4350037"/>
            <a:ext cx="63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" name="Curved Connector 4">
            <a:extLst>
              <a:ext uri="{FF2B5EF4-FFF2-40B4-BE49-F238E27FC236}">
                <a16:creationId xmlns:a16="http://schemas.microsoft.com/office/drawing/2014/main" id="{963B1D14-6B53-F44A-A09C-FE5F6089641F}"/>
              </a:ext>
            </a:extLst>
          </p:cNvPr>
          <p:cNvCxnSpPr>
            <a:stCxn id="6" idx="1"/>
            <a:endCxn id="5" idx="1"/>
          </p:cNvCxnSpPr>
          <p:nvPr/>
        </p:nvCxnSpPr>
        <p:spPr>
          <a:xfrm rot="10800000" flipH="1">
            <a:off x="3709144" y="3882037"/>
            <a:ext cx="640000" cy="571500"/>
          </a:xfrm>
          <a:prstGeom prst="curvedConnector3">
            <a:avLst>
              <a:gd name="adj1" fmla="val -31819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urved Connector 25">
            <a:extLst>
              <a:ext uri="{FF2B5EF4-FFF2-40B4-BE49-F238E27FC236}">
                <a16:creationId xmlns:a16="http://schemas.microsoft.com/office/drawing/2014/main" id="{4B1A5A0F-A93F-154D-A0FE-28528BF75802}"/>
              </a:ext>
            </a:extLst>
          </p:cNvPr>
          <p:cNvCxnSpPr>
            <a:stCxn id="5" idx="3"/>
            <a:endCxn id="7" idx="3"/>
          </p:cNvCxnSpPr>
          <p:nvPr/>
        </p:nvCxnSpPr>
        <p:spPr>
          <a:xfrm>
            <a:off x="4979144" y="3882037"/>
            <a:ext cx="122000" cy="693000"/>
          </a:xfrm>
          <a:prstGeom prst="curvedConnector3">
            <a:avLst>
              <a:gd name="adj1" fmla="val 256148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urved Connector 29">
            <a:extLst>
              <a:ext uri="{FF2B5EF4-FFF2-40B4-BE49-F238E27FC236}">
                <a16:creationId xmlns:a16="http://schemas.microsoft.com/office/drawing/2014/main" id="{5268ECEF-F3E1-D346-828E-CF05607886F4}"/>
              </a:ext>
            </a:extLst>
          </p:cNvPr>
          <p:cNvCxnSpPr>
            <a:stCxn id="7" idx="2"/>
            <a:endCxn id="6" idx="2"/>
          </p:cNvCxnSpPr>
          <p:nvPr/>
        </p:nvCxnSpPr>
        <p:spPr>
          <a:xfrm rot="5400000" flipH="1">
            <a:off x="4344394" y="4358287"/>
            <a:ext cx="121500" cy="762000"/>
          </a:xfrm>
          <a:prstGeom prst="curvedConnector3">
            <a:avLst>
              <a:gd name="adj1" fmla="val -210855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32">
            <a:extLst>
              <a:ext uri="{FF2B5EF4-FFF2-40B4-BE49-F238E27FC236}">
                <a16:creationId xmlns:a16="http://schemas.microsoft.com/office/drawing/2014/main" id="{6B1D1FCC-60E3-094A-A48F-AB0FE9B63B9F}"/>
              </a:ext>
            </a:extLst>
          </p:cNvPr>
          <p:cNvSpPr/>
          <p:nvPr/>
        </p:nvSpPr>
        <p:spPr>
          <a:xfrm>
            <a:off x="1839466" y="4280745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33">
            <a:extLst>
              <a:ext uri="{FF2B5EF4-FFF2-40B4-BE49-F238E27FC236}">
                <a16:creationId xmlns:a16="http://schemas.microsoft.com/office/drawing/2014/main" id="{A34B2B3E-F4AB-AD46-A206-7C30F8FC5CCD}"/>
              </a:ext>
            </a:extLst>
          </p:cNvPr>
          <p:cNvSpPr/>
          <p:nvPr/>
        </p:nvSpPr>
        <p:spPr>
          <a:xfrm>
            <a:off x="5868144" y="3709245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36">
            <a:extLst>
              <a:ext uri="{FF2B5EF4-FFF2-40B4-BE49-F238E27FC236}">
                <a16:creationId xmlns:a16="http://schemas.microsoft.com/office/drawing/2014/main" id="{A8EF4D0E-1592-334C-A53E-A57B95AF8EF6}"/>
              </a:ext>
            </a:extLst>
          </p:cNvPr>
          <p:cNvSpPr/>
          <p:nvPr/>
        </p:nvSpPr>
        <p:spPr>
          <a:xfrm>
            <a:off x="5868144" y="4589245"/>
            <a:ext cx="1051323" cy="390000"/>
          </a:xfrm>
          <a:prstGeom prst="roundRect">
            <a:avLst/>
          </a:prstGeom>
          <a:solidFill>
            <a:srgbClr val="CCFFCC"/>
          </a:solidFill>
          <a:ln w="1270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37">
            <a:extLst>
              <a:ext uri="{FF2B5EF4-FFF2-40B4-BE49-F238E27FC236}">
                <a16:creationId xmlns:a16="http://schemas.microsoft.com/office/drawing/2014/main" id="{8C264197-1AF9-1A46-9C23-B56DC42A48B0}"/>
              </a:ext>
            </a:extLst>
          </p:cNvPr>
          <p:cNvSpPr/>
          <p:nvPr/>
        </p:nvSpPr>
        <p:spPr>
          <a:xfrm>
            <a:off x="5040144" y="3433564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Can 38">
            <a:extLst>
              <a:ext uri="{FF2B5EF4-FFF2-40B4-BE49-F238E27FC236}">
                <a16:creationId xmlns:a16="http://schemas.microsoft.com/office/drawing/2014/main" id="{8E36356A-570A-D54C-8175-39A641AF9A5F}"/>
              </a:ext>
            </a:extLst>
          </p:cNvPr>
          <p:cNvSpPr/>
          <p:nvPr/>
        </p:nvSpPr>
        <p:spPr>
          <a:xfrm>
            <a:off x="3523215" y="476556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Can 39">
            <a:extLst>
              <a:ext uri="{FF2B5EF4-FFF2-40B4-BE49-F238E27FC236}">
                <a16:creationId xmlns:a16="http://schemas.microsoft.com/office/drawing/2014/main" id="{B6C68326-1A83-6642-B30C-AFB2A8D00E91}"/>
              </a:ext>
            </a:extLst>
          </p:cNvPr>
          <p:cNvSpPr/>
          <p:nvPr/>
        </p:nvSpPr>
        <p:spPr>
          <a:xfrm>
            <a:off x="4854216" y="4900290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7" name="Straight Arrow Connector 13">
            <a:extLst>
              <a:ext uri="{FF2B5EF4-FFF2-40B4-BE49-F238E27FC236}">
                <a16:creationId xmlns:a16="http://schemas.microsoft.com/office/drawing/2014/main" id="{B66D4F12-A4C3-4B42-9989-AD2D0A333072}"/>
              </a:ext>
            </a:extLst>
          </p:cNvPr>
          <p:cNvCxnSpPr>
            <a:stCxn id="11" idx="3"/>
          </p:cNvCxnSpPr>
          <p:nvPr/>
        </p:nvCxnSpPr>
        <p:spPr>
          <a:xfrm>
            <a:off x="2739466" y="4490745"/>
            <a:ext cx="692072" cy="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41">
            <a:extLst>
              <a:ext uri="{FF2B5EF4-FFF2-40B4-BE49-F238E27FC236}">
                <a16:creationId xmlns:a16="http://schemas.microsoft.com/office/drawing/2014/main" id="{DC0C0C90-E806-CD48-A9AA-9BB2F153D147}"/>
              </a:ext>
            </a:extLst>
          </p:cNvPr>
          <p:cNvCxnSpPr>
            <a:stCxn id="12" idx="1"/>
          </p:cNvCxnSpPr>
          <p:nvPr/>
        </p:nvCxnSpPr>
        <p:spPr>
          <a:xfrm flipH="1">
            <a:off x="5361580" y="3904245"/>
            <a:ext cx="506564" cy="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45">
            <a:extLst>
              <a:ext uri="{FF2B5EF4-FFF2-40B4-BE49-F238E27FC236}">
                <a16:creationId xmlns:a16="http://schemas.microsoft.com/office/drawing/2014/main" id="{C5F0467E-B570-0147-B104-F6704BF5E182}"/>
              </a:ext>
            </a:extLst>
          </p:cNvPr>
          <p:cNvCxnSpPr>
            <a:stCxn id="13" idx="1"/>
          </p:cNvCxnSpPr>
          <p:nvPr/>
        </p:nvCxnSpPr>
        <p:spPr>
          <a:xfrm flipH="1">
            <a:off x="5389757" y="4784245"/>
            <a:ext cx="478387" cy="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51">
            <a:extLst>
              <a:ext uri="{FF2B5EF4-FFF2-40B4-BE49-F238E27FC236}">
                <a16:creationId xmlns:a16="http://schemas.microsoft.com/office/drawing/2014/main" id="{0845ED77-F2AA-B24A-AE22-E06EDA862240}"/>
              </a:ext>
            </a:extLst>
          </p:cNvPr>
          <p:cNvCxnSpPr>
            <a:stCxn id="13" idx="0"/>
            <a:endCxn id="12" idx="2"/>
          </p:cNvCxnSpPr>
          <p:nvPr/>
        </p:nvCxnSpPr>
        <p:spPr>
          <a:xfrm flipV="1">
            <a:off x="6393805" y="4099245"/>
            <a:ext cx="0" cy="49000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79161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985961-A0D1-F547-A20F-F01EA835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 write-write conflict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CEF8B2-AB08-3B46-B5D5-61D27D865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543448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A</a:t>
            </a:r>
            <a:r>
              <a:rPr kumimoji="1" lang="en" altLang="zh-CN" dirty="0"/>
              <a:t> </a:t>
            </a:r>
            <a:r>
              <a:rPr kumimoji="1" lang="en-US" altLang="zh-CN" dirty="0"/>
              <a:t>common</a:t>
            </a:r>
            <a:r>
              <a:rPr kumimoji="1" lang="en" altLang="zh-CN" dirty="0"/>
              <a:t> anomaly</a:t>
            </a:r>
            <a:r>
              <a:rPr kumimoji="1" lang="en-US" altLang="zh-CN" dirty="0"/>
              <a:t> that can happen is called write-write conflict </a:t>
            </a:r>
            <a:endParaRPr kumimoji="1" lang="en" altLang="zh-CN" dirty="0"/>
          </a:p>
          <a:p>
            <a:pPr lvl="1"/>
            <a:r>
              <a:rPr kumimoji="1" lang="en" altLang="zh-CN" dirty="0"/>
              <a:t>Update the same thing concurrently without knowing each other </a:t>
            </a:r>
          </a:p>
          <a:p>
            <a:r>
              <a:rPr kumimoji="1" lang="en" altLang="zh-CN" b="1" dirty="0"/>
              <a:t>Result</a:t>
            </a:r>
            <a:r>
              <a:rPr kumimoji="1" lang="en" altLang="zh-CN" dirty="0"/>
              <a:t>: the data diverges, i.e., one server add X then Y, the other in a reverse order, so the final data is </a:t>
            </a:r>
            <a:r>
              <a:rPr kumimoji="1" lang="en" altLang="zh-CN" dirty="0">
                <a:solidFill>
                  <a:srgbClr val="C00000"/>
                </a:solidFill>
              </a:rPr>
              <a:t>not one copy</a:t>
            </a:r>
            <a:r>
              <a:rPr kumimoji="1" lang="en" altLang="zh-CN" dirty="0"/>
              <a:t>!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A3457D-0549-684E-A68E-339ACA0B0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31</a:t>
            </a:fld>
            <a:endParaRPr lang="zh-CN" altLang="en-US" dirty="0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6C487297-CC8F-BB44-A4ED-4EC18F350FA7}"/>
              </a:ext>
            </a:extLst>
          </p:cNvPr>
          <p:cNvSpPr/>
          <p:nvPr/>
        </p:nvSpPr>
        <p:spPr>
          <a:xfrm>
            <a:off x="5590530" y="3789609"/>
            <a:ext cx="17748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sentence Y</a:t>
            </a:r>
            <a:b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time=13:00</a:t>
            </a:r>
            <a:endParaRPr lang="zh-CN" altLang="en-US" dirty="0">
              <a:latin typeface="Eras Medium ITC" pitchFamily="34" charset="0"/>
            </a:endParaRPr>
          </a:p>
        </p:txBody>
      </p:sp>
      <p:sp>
        <p:nvSpPr>
          <p:cNvPr id="6" name="Rectangle 43">
            <a:extLst>
              <a:ext uri="{FF2B5EF4-FFF2-40B4-BE49-F238E27FC236}">
                <a16:creationId xmlns:a16="http://schemas.microsoft.com/office/drawing/2014/main" id="{8832F9B3-1C72-1A41-8781-70FD9FA19F2D}"/>
              </a:ext>
            </a:extLst>
          </p:cNvPr>
          <p:cNvSpPr/>
          <p:nvPr/>
        </p:nvSpPr>
        <p:spPr>
          <a:xfrm>
            <a:off x="1864750" y="3535609"/>
            <a:ext cx="17892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sentence X</a:t>
            </a:r>
            <a:b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time=13:00</a:t>
            </a:r>
            <a:endParaRPr lang="zh-CN" altLang="en-US" dirty="0">
              <a:latin typeface="Eras Medium ITC" pitchFamily="34" charset="0"/>
            </a:endParaRPr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F5207593-258D-7746-AF12-F643AAD09DB5}"/>
              </a:ext>
            </a:extLst>
          </p:cNvPr>
          <p:cNvSpPr/>
          <p:nvPr/>
        </p:nvSpPr>
        <p:spPr>
          <a:xfrm>
            <a:off x="2684281" y="4330014"/>
            <a:ext cx="24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8" name="Rectangle 46">
            <a:extLst>
              <a:ext uri="{FF2B5EF4-FFF2-40B4-BE49-F238E27FC236}">
                <a16:creationId xmlns:a16="http://schemas.microsoft.com/office/drawing/2014/main" id="{F6D0156D-C85E-B74F-A1E7-F00D5DCCD2C0}"/>
              </a:ext>
            </a:extLst>
          </p:cNvPr>
          <p:cNvSpPr/>
          <p:nvPr/>
        </p:nvSpPr>
        <p:spPr>
          <a:xfrm>
            <a:off x="5971530" y="3236514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47">
            <a:extLst>
              <a:ext uri="{FF2B5EF4-FFF2-40B4-BE49-F238E27FC236}">
                <a16:creationId xmlns:a16="http://schemas.microsoft.com/office/drawing/2014/main" id="{2EB3759E-8B69-5D4C-A37F-27B58F39EF1B}"/>
              </a:ext>
            </a:extLst>
          </p:cNvPr>
          <p:cNvSpPr/>
          <p:nvPr/>
        </p:nvSpPr>
        <p:spPr>
          <a:xfrm>
            <a:off x="4544208" y="3311306"/>
            <a:ext cx="63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8">
            <a:extLst>
              <a:ext uri="{FF2B5EF4-FFF2-40B4-BE49-F238E27FC236}">
                <a16:creationId xmlns:a16="http://schemas.microsoft.com/office/drawing/2014/main" id="{E752A23E-D6AF-3647-AC53-53040215728D}"/>
              </a:ext>
            </a:extLst>
          </p:cNvPr>
          <p:cNvSpPr/>
          <p:nvPr/>
        </p:nvSpPr>
        <p:spPr>
          <a:xfrm>
            <a:off x="3904208" y="3882806"/>
            <a:ext cx="63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49">
            <a:extLst>
              <a:ext uri="{FF2B5EF4-FFF2-40B4-BE49-F238E27FC236}">
                <a16:creationId xmlns:a16="http://schemas.microsoft.com/office/drawing/2014/main" id="{44A88576-36B0-2742-9B93-B4904BCA60CB}"/>
              </a:ext>
            </a:extLst>
          </p:cNvPr>
          <p:cNvSpPr/>
          <p:nvPr/>
        </p:nvSpPr>
        <p:spPr>
          <a:xfrm>
            <a:off x="4666208" y="4004306"/>
            <a:ext cx="63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Curved Connector 50">
            <a:extLst>
              <a:ext uri="{FF2B5EF4-FFF2-40B4-BE49-F238E27FC236}">
                <a16:creationId xmlns:a16="http://schemas.microsoft.com/office/drawing/2014/main" id="{90779B28-513B-2749-8C32-3A7A9E5AE3CB}"/>
              </a:ext>
            </a:extLst>
          </p:cNvPr>
          <p:cNvCxnSpPr>
            <a:stCxn id="10" idx="1"/>
            <a:endCxn id="9" idx="1"/>
          </p:cNvCxnSpPr>
          <p:nvPr/>
        </p:nvCxnSpPr>
        <p:spPr>
          <a:xfrm rot="10800000" flipH="1">
            <a:off x="3904208" y="3536306"/>
            <a:ext cx="640000" cy="571500"/>
          </a:xfrm>
          <a:prstGeom prst="curvedConnector3">
            <a:avLst>
              <a:gd name="adj1" fmla="val -31819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urved Connector 52">
            <a:extLst>
              <a:ext uri="{FF2B5EF4-FFF2-40B4-BE49-F238E27FC236}">
                <a16:creationId xmlns:a16="http://schemas.microsoft.com/office/drawing/2014/main" id="{82AD24AE-B4B5-AD45-A95E-BD3F9E99905A}"/>
              </a:ext>
            </a:extLst>
          </p:cNvPr>
          <p:cNvCxnSpPr>
            <a:stCxn id="9" idx="3"/>
            <a:endCxn id="11" idx="3"/>
          </p:cNvCxnSpPr>
          <p:nvPr/>
        </p:nvCxnSpPr>
        <p:spPr>
          <a:xfrm>
            <a:off x="5174208" y="3536306"/>
            <a:ext cx="122000" cy="693000"/>
          </a:xfrm>
          <a:prstGeom prst="curvedConnector3">
            <a:avLst>
              <a:gd name="adj1" fmla="val 256148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53">
            <a:extLst>
              <a:ext uri="{FF2B5EF4-FFF2-40B4-BE49-F238E27FC236}">
                <a16:creationId xmlns:a16="http://schemas.microsoft.com/office/drawing/2014/main" id="{51F9D7DA-E80A-DD4D-B93E-F1BF22F1C89B}"/>
              </a:ext>
            </a:extLst>
          </p:cNvPr>
          <p:cNvCxnSpPr>
            <a:stCxn id="11" idx="2"/>
            <a:endCxn id="10" idx="2"/>
          </p:cNvCxnSpPr>
          <p:nvPr/>
        </p:nvCxnSpPr>
        <p:spPr>
          <a:xfrm rot="5400000" flipH="1">
            <a:off x="4539458" y="4012556"/>
            <a:ext cx="121500" cy="762000"/>
          </a:xfrm>
          <a:prstGeom prst="curvedConnector3">
            <a:avLst>
              <a:gd name="adj1" fmla="val -210855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n 54">
            <a:extLst>
              <a:ext uri="{FF2B5EF4-FFF2-40B4-BE49-F238E27FC236}">
                <a16:creationId xmlns:a16="http://schemas.microsoft.com/office/drawing/2014/main" id="{AAB8ED2C-5B8C-564B-8191-E22BF324A611}"/>
              </a:ext>
            </a:extLst>
          </p:cNvPr>
          <p:cNvSpPr/>
          <p:nvPr/>
        </p:nvSpPr>
        <p:spPr>
          <a:xfrm>
            <a:off x="5235208" y="308783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Can 55">
            <a:extLst>
              <a:ext uri="{FF2B5EF4-FFF2-40B4-BE49-F238E27FC236}">
                <a16:creationId xmlns:a16="http://schemas.microsoft.com/office/drawing/2014/main" id="{815E117B-04D6-0140-B949-4DE5BFA814FF}"/>
              </a:ext>
            </a:extLst>
          </p:cNvPr>
          <p:cNvSpPr/>
          <p:nvPr/>
        </p:nvSpPr>
        <p:spPr>
          <a:xfrm>
            <a:off x="3718279" y="441983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Can 56">
            <a:extLst>
              <a:ext uri="{FF2B5EF4-FFF2-40B4-BE49-F238E27FC236}">
                <a16:creationId xmlns:a16="http://schemas.microsoft.com/office/drawing/2014/main" id="{3FD53542-2D0C-5A4F-9D75-6AF05BA9487B}"/>
              </a:ext>
            </a:extLst>
          </p:cNvPr>
          <p:cNvSpPr/>
          <p:nvPr/>
        </p:nvSpPr>
        <p:spPr>
          <a:xfrm>
            <a:off x="5049280" y="4554559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ounded Rectangle 57">
            <a:extLst>
              <a:ext uri="{FF2B5EF4-FFF2-40B4-BE49-F238E27FC236}">
                <a16:creationId xmlns:a16="http://schemas.microsoft.com/office/drawing/2014/main" id="{DC11656F-580E-254A-83D8-82AD4533E520}"/>
              </a:ext>
            </a:extLst>
          </p:cNvPr>
          <p:cNvSpPr/>
          <p:nvPr/>
        </p:nvSpPr>
        <p:spPr>
          <a:xfrm>
            <a:off x="1430281" y="3935014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iPad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9" name="Straight Arrow Connector 58">
            <a:extLst>
              <a:ext uri="{FF2B5EF4-FFF2-40B4-BE49-F238E27FC236}">
                <a16:creationId xmlns:a16="http://schemas.microsoft.com/office/drawing/2014/main" id="{0CBF7538-F6B4-E746-9127-D729DC856B74}"/>
              </a:ext>
            </a:extLst>
          </p:cNvPr>
          <p:cNvCxnSpPr>
            <a:stCxn id="18" idx="3"/>
          </p:cNvCxnSpPr>
          <p:nvPr/>
        </p:nvCxnSpPr>
        <p:spPr>
          <a:xfrm>
            <a:off x="2330281" y="4145014"/>
            <a:ext cx="137699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59">
            <a:extLst>
              <a:ext uri="{FF2B5EF4-FFF2-40B4-BE49-F238E27FC236}">
                <a16:creationId xmlns:a16="http://schemas.microsoft.com/office/drawing/2014/main" id="{D78E090A-97E8-604F-B501-3BB09897B5B0}"/>
              </a:ext>
            </a:extLst>
          </p:cNvPr>
          <p:cNvSpPr/>
          <p:nvPr/>
        </p:nvSpPr>
        <p:spPr>
          <a:xfrm>
            <a:off x="6444208" y="3363514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1" name="Straight Arrow Connector 60">
            <a:extLst>
              <a:ext uri="{FF2B5EF4-FFF2-40B4-BE49-F238E27FC236}">
                <a16:creationId xmlns:a16="http://schemas.microsoft.com/office/drawing/2014/main" id="{A32F8765-F23C-6B42-A3F8-15148DBF9645}"/>
              </a:ext>
            </a:extLst>
          </p:cNvPr>
          <p:cNvCxnSpPr>
            <a:stCxn id="20" idx="1"/>
          </p:cNvCxnSpPr>
          <p:nvPr/>
        </p:nvCxnSpPr>
        <p:spPr>
          <a:xfrm flipH="1">
            <a:off x="5607063" y="3558514"/>
            <a:ext cx="837145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61">
            <a:extLst>
              <a:ext uri="{FF2B5EF4-FFF2-40B4-BE49-F238E27FC236}">
                <a16:creationId xmlns:a16="http://schemas.microsoft.com/office/drawing/2014/main" id="{E4E7172F-B53B-9C4C-A0D3-729A44E42306}"/>
              </a:ext>
            </a:extLst>
          </p:cNvPr>
          <p:cNvSpPr/>
          <p:nvPr/>
        </p:nvSpPr>
        <p:spPr>
          <a:xfrm>
            <a:off x="2638410" y="2776090"/>
            <a:ext cx="2111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Write-write</a:t>
            </a:r>
            <a:r>
              <a:rPr lang="en-US" altLang="zh-CN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conflict</a:t>
            </a:r>
          </a:p>
        </p:txBody>
      </p:sp>
      <p:cxnSp>
        <p:nvCxnSpPr>
          <p:cNvPr id="23" name="Straight Arrow Connector 62">
            <a:extLst>
              <a:ext uri="{FF2B5EF4-FFF2-40B4-BE49-F238E27FC236}">
                <a16:creationId xmlns:a16="http://schemas.microsoft.com/office/drawing/2014/main" id="{B8C1B9CA-837B-DC4B-B727-5812E6ED311A}"/>
              </a:ext>
            </a:extLst>
          </p:cNvPr>
          <p:cNvCxnSpPr>
            <a:stCxn id="22" idx="2"/>
          </p:cNvCxnSpPr>
          <p:nvPr/>
        </p:nvCxnSpPr>
        <p:spPr>
          <a:xfrm>
            <a:off x="3694148" y="3145422"/>
            <a:ext cx="327915" cy="415308"/>
          </a:xfrm>
          <a:prstGeom prst="straightConnector1">
            <a:avLst/>
          </a:prstGeom>
          <a:ln w="3175">
            <a:solidFill>
              <a:srgbClr val="FF0066"/>
            </a:solidFill>
            <a:prstDash val="solid"/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21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 animBg="1"/>
      <p:bldP spid="2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4A0B7C-BCAD-1E47-8835-5CA1E97C5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9093696" cy="900442"/>
          </a:xfrm>
        </p:spPr>
        <p:txBody>
          <a:bodyPr/>
          <a:lstStyle/>
          <a:p>
            <a:r>
              <a:rPr kumimoji="1" lang="en-US" altLang="zh-CN" dirty="0"/>
              <a:t>Linearizability: forbids write-write conflict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0FC814-5255-394E-8767-A85F248C2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2304257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The implementation will do pessimistic conflict handling</a:t>
            </a:r>
          </a:p>
          <a:p>
            <a:pPr lvl="1"/>
            <a:r>
              <a:rPr kumimoji="1" lang="en" altLang="zh-CN" dirty="0"/>
              <a:t>Assumption: conflicting writes is common case</a:t>
            </a:r>
          </a:p>
          <a:p>
            <a:pPr lvl="1"/>
            <a:r>
              <a:rPr kumimoji="1" lang="en" altLang="zh-CN" dirty="0"/>
              <a:t>Updates cannot take effect unless they are serialized first</a:t>
            </a:r>
          </a:p>
          <a:p>
            <a:pPr lvl="2"/>
            <a:r>
              <a:rPr kumimoji="1" lang="en-US" altLang="zh-CN" sz="1800" dirty="0"/>
              <a:t>Therefore, no write-write conflict, the first write that received by the primary wins! 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F1500-81B9-C44A-928E-02F49A925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66974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4A0B7C-BCAD-1E47-8835-5CA1E97C5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Linearizability vs. Eventual consistency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0FC814-5255-394E-8767-A85F248C2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456384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Linearizability </a:t>
            </a:r>
            <a:r>
              <a:rPr kumimoji="1" lang="en" altLang="zh-CN" dirty="0">
                <a:solidFill>
                  <a:schemeClr val="accent6"/>
                </a:solidFill>
              </a:rPr>
              <a:t>: pessimistic conflict handling</a:t>
            </a:r>
          </a:p>
          <a:p>
            <a:pPr lvl="1"/>
            <a:r>
              <a:rPr kumimoji="1" lang="en" altLang="zh-CN" dirty="0">
                <a:solidFill>
                  <a:schemeClr val="accent6"/>
                </a:solidFill>
              </a:rPr>
              <a:t>Conflicting writes is common case</a:t>
            </a:r>
          </a:p>
          <a:p>
            <a:pPr lvl="1"/>
            <a:r>
              <a:rPr kumimoji="1" lang="en" altLang="zh-CN" dirty="0">
                <a:solidFill>
                  <a:schemeClr val="accent6"/>
                </a:solidFill>
              </a:rPr>
              <a:t>Updates cannot take effect unless they are serialized first</a:t>
            </a:r>
          </a:p>
          <a:p>
            <a:r>
              <a:rPr kumimoji="1" lang="en" altLang="zh-CN" dirty="0"/>
              <a:t>Eventual consistency : optimistic conflict handling</a:t>
            </a:r>
          </a:p>
          <a:p>
            <a:pPr lvl="1"/>
            <a:r>
              <a:rPr kumimoji="1" lang="en" altLang="zh-CN" dirty="0"/>
              <a:t>Conflicting writes is rare case</a:t>
            </a:r>
          </a:p>
          <a:p>
            <a:pPr lvl="1"/>
            <a:r>
              <a:rPr kumimoji="1" lang="en" altLang="zh-CN" dirty="0"/>
              <a:t>Let updates happen, serialized the data later </a:t>
            </a:r>
          </a:p>
          <a:p>
            <a:r>
              <a:rPr kumimoji="1" lang="en-US" altLang="zh-CN" dirty="0"/>
              <a:t>The final goal is the same: we want the data to be the same across multiple device, eventually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F1500-81B9-C44A-928E-02F49A925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985556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924E6B-387B-5F4F-9D86-FA3C0C3E5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Eventual consistency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A1327B-3200-1E4F-A1AF-1CA0F615F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 specific of weak </a:t>
            </a:r>
            <a:r>
              <a:rPr kumimoji="1" lang="en-US" altLang="zh-CN" dirty="0">
                <a:solidFill>
                  <a:srgbClr val="C00000"/>
                </a:solidFill>
              </a:rPr>
              <a:t>consistency </a:t>
            </a:r>
            <a:r>
              <a:rPr kumimoji="1" lang="en-US" altLang="zh-CN" dirty="0"/>
              <a:t> model, informally: </a:t>
            </a:r>
          </a:p>
          <a:p>
            <a:pPr lvl="1"/>
            <a:r>
              <a:rPr kumimoji="1" lang="en-US" altLang="zh-CN" dirty="0"/>
              <a:t>All servers eventually receives all writes, and servers holding the same set of writes will have the same data contents </a:t>
            </a:r>
          </a:p>
          <a:p>
            <a:pPr lvl="1"/>
            <a:r>
              <a:rPr kumimoji="1" lang="en-US" altLang="zh-CN" dirty="0"/>
              <a:t>Thus, if no new updates are made to the data, eventually all accesses will return the last update value 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Possible read/write rule implementations </a:t>
            </a:r>
          </a:p>
          <a:p>
            <a:pPr lvl="1"/>
            <a:r>
              <a:rPr kumimoji="1" lang="en-US" altLang="zh-CN" dirty="0"/>
              <a:t>Read: return the </a:t>
            </a:r>
            <a:r>
              <a:rPr kumimoji="1" lang="en-US" altLang="zh-CN" b="1" dirty="0">
                <a:solidFill>
                  <a:srgbClr val="C00000"/>
                </a:solidFill>
              </a:rPr>
              <a:t>latest local </a:t>
            </a:r>
            <a:r>
              <a:rPr kumimoji="1" lang="en-US" altLang="zh-CN" dirty="0"/>
              <a:t>copies of the data</a:t>
            </a:r>
          </a:p>
          <a:p>
            <a:pPr lvl="1"/>
            <a:r>
              <a:rPr kumimoji="1" lang="en-US" altLang="zh-CN" dirty="0"/>
              <a:t>Write: write locally (and directly returns), propagate the writes to all the servers in background (e.g., upon sync)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C486963-2EC7-9949-BE6A-13529DACC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354139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6074B6-99BF-5C48-8F13-F646D2363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Eventual consistency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8D7E52-2BB9-1140-937D-C10F0614C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Trade consistency for better performance</a:t>
            </a:r>
          </a:p>
          <a:p>
            <a:pPr lvl="1"/>
            <a:r>
              <a:rPr kumimoji="1" lang="en" altLang="zh-CN" dirty="0"/>
              <a:t>Accept a write before being able to serialize it </a:t>
            </a:r>
          </a:p>
          <a:p>
            <a:pPr lvl="1"/>
            <a:r>
              <a:rPr kumimoji="1" lang="en" altLang="zh-CN" dirty="0"/>
              <a:t>Reads can return a (possible) stale value instead of blocking for the latest value; there is no global ordering between reads &amp; writes</a:t>
            </a:r>
          </a:p>
          <a:p>
            <a:endParaRPr kumimoji="1" lang="en" altLang="zh-CN" dirty="0"/>
          </a:p>
          <a:p>
            <a:r>
              <a:rPr kumimoji="1" lang="en" altLang="zh-CN" dirty="0"/>
              <a:t>But still need to cope with anomalies</a:t>
            </a:r>
          </a:p>
          <a:p>
            <a:pPr lvl="1"/>
            <a:r>
              <a:rPr kumimoji="1" lang="en" altLang="zh-CN" dirty="0"/>
              <a:t>Write-write conflict</a:t>
            </a:r>
          </a:p>
          <a:p>
            <a:pPr lvl="1"/>
            <a:r>
              <a:rPr kumimoji="1" lang="en" altLang="zh-CN" dirty="0"/>
              <a:t>Loss of causality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57FA75-8458-0745-8B2B-466B5F59A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35</a:t>
            </a:fld>
            <a:endParaRPr lang="zh-CN" altLang="en-US" dirty="0"/>
          </a:p>
        </p:txBody>
      </p:sp>
      <p:sp>
        <p:nvSpPr>
          <p:cNvPr id="6" name="Rectangle 66">
            <a:extLst>
              <a:ext uri="{FF2B5EF4-FFF2-40B4-BE49-F238E27FC236}">
                <a16:creationId xmlns:a16="http://schemas.microsoft.com/office/drawing/2014/main" id="{5586E664-36E7-9D4C-AA32-DA9CC0094111}"/>
              </a:ext>
            </a:extLst>
          </p:cNvPr>
          <p:cNvSpPr/>
          <p:nvPr/>
        </p:nvSpPr>
        <p:spPr>
          <a:xfrm>
            <a:off x="4811646" y="3788028"/>
            <a:ext cx="3429000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Need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causality</a:t>
            </a:r>
            <a:r>
              <a:rPr lang="en-US" altLang="zh-CN" dirty="0">
                <a:latin typeface="Eras Medium ITC" pitchFamily="34" charset="0"/>
              </a:rPr>
              <a:t> preserving</a:t>
            </a:r>
          </a:p>
        </p:txBody>
      </p:sp>
      <p:sp>
        <p:nvSpPr>
          <p:cNvPr id="8" name="Freeform 68">
            <a:extLst>
              <a:ext uri="{FF2B5EF4-FFF2-40B4-BE49-F238E27FC236}">
                <a16:creationId xmlns:a16="http://schemas.microsoft.com/office/drawing/2014/main" id="{FA2A090A-EEE5-BA43-87AC-AB39CED1ED13}"/>
              </a:ext>
            </a:extLst>
          </p:cNvPr>
          <p:cNvSpPr/>
          <p:nvPr/>
        </p:nvSpPr>
        <p:spPr>
          <a:xfrm>
            <a:off x="2339752" y="4099098"/>
            <a:ext cx="3564253" cy="604068"/>
          </a:xfrm>
          <a:custGeom>
            <a:avLst/>
            <a:gdLst>
              <a:gd name="connsiteX0" fmla="*/ 0 w 2383417"/>
              <a:gd name="connsiteY0" fmla="*/ 71220 h 1111744"/>
              <a:gd name="connsiteX1" fmla="*/ 583325 w 2383417"/>
              <a:gd name="connsiteY1" fmla="*/ 228875 h 1111744"/>
              <a:gd name="connsiteX2" fmla="*/ 914400 w 2383417"/>
              <a:gd name="connsiteY2" fmla="*/ 8157 h 1111744"/>
              <a:gd name="connsiteX3" fmla="*/ 2254469 w 2383417"/>
              <a:gd name="connsiteY3" fmla="*/ 575716 h 1111744"/>
              <a:gd name="connsiteX4" fmla="*/ 2254469 w 2383417"/>
              <a:gd name="connsiteY4" fmla="*/ 1111744 h 1111744"/>
              <a:gd name="connsiteX0" fmla="*/ 0 w 2805547"/>
              <a:gd name="connsiteY0" fmla="*/ 324460 h 848629"/>
              <a:gd name="connsiteX1" fmla="*/ 583325 w 2805547"/>
              <a:gd name="connsiteY1" fmla="*/ 482115 h 848629"/>
              <a:gd name="connsiteX2" fmla="*/ 914400 w 2805547"/>
              <a:gd name="connsiteY2" fmla="*/ 261397 h 848629"/>
              <a:gd name="connsiteX3" fmla="*/ 2254469 w 2805547"/>
              <a:gd name="connsiteY3" fmla="*/ 828956 h 848629"/>
              <a:gd name="connsiteX4" fmla="*/ 2787038 w 2805547"/>
              <a:gd name="connsiteY4" fmla="*/ 18098 h 848629"/>
              <a:gd name="connsiteX0" fmla="*/ 0 w 2798944"/>
              <a:gd name="connsiteY0" fmla="*/ 857728 h 1016275"/>
              <a:gd name="connsiteX1" fmla="*/ 583325 w 2798944"/>
              <a:gd name="connsiteY1" fmla="*/ 1015383 h 1016275"/>
              <a:gd name="connsiteX2" fmla="*/ 914400 w 2798944"/>
              <a:gd name="connsiteY2" fmla="*/ 794665 h 1016275"/>
              <a:gd name="connsiteX3" fmla="*/ 1970433 w 2798944"/>
              <a:gd name="connsiteY3" fmla="*/ 27695 h 1016275"/>
              <a:gd name="connsiteX4" fmla="*/ 2787038 w 2798944"/>
              <a:gd name="connsiteY4" fmla="*/ 551366 h 1016275"/>
              <a:gd name="connsiteX0" fmla="*/ 0 w 2787038"/>
              <a:gd name="connsiteY0" fmla="*/ 857728 h 1016275"/>
              <a:gd name="connsiteX1" fmla="*/ 583325 w 2787038"/>
              <a:gd name="connsiteY1" fmla="*/ 1015383 h 1016275"/>
              <a:gd name="connsiteX2" fmla="*/ 914400 w 2787038"/>
              <a:gd name="connsiteY2" fmla="*/ 794665 h 1016275"/>
              <a:gd name="connsiteX3" fmla="*/ 1970433 w 2787038"/>
              <a:gd name="connsiteY3" fmla="*/ 27695 h 1016275"/>
              <a:gd name="connsiteX4" fmla="*/ 2787038 w 2787038"/>
              <a:gd name="connsiteY4" fmla="*/ 551366 h 1016275"/>
              <a:gd name="connsiteX0" fmla="*/ 0 w 2787038"/>
              <a:gd name="connsiteY0" fmla="*/ 857728 h 873592"/>
              <a:gd name="connsiteX1" fmla="*/ 914400 w 2787038"/>
              <a:gd name="connsiteY1" fmla="*/ 794665 h 873592"/>
              <a:gd name="connsiteX2" fmla="*/ 1970433 w 2787038"/>
              <a:gd name="connsiteY2" fmla="*/ 27695 h 873592"/>
              <a:gd name="connsiteX3" fmla="*/ 2787038 w 2787038"/>
              <a:gd name="connsiteY3" fmla="*/ 551366 h 873592"/>
              <a:gd name="connsiteX0" fmla="*/ 0 w 2787038"/>
              <a:gd name="connsiteY0" fmla="*/ 736734 h 744449"/>
              <a:gd name="connsiteX1" fmla="*/ 914400 w 2787038"/>
              <a:gd name="connsiteY1" fmla="*/ 673671 h 744449"/>
              <a:gd name="connsiteX2" fmla="*/ 1828415 w 2787038"/>
              <a:gd name="connsiteY2" fmla="*/ 30269 h 744449"/>
              <a:gd name="connsiteX3" fmla="*/ 2787038 w 2787038"/>
              <a:gd name="connsiteY3" fmla="*/ 430372 h 744449"/>
              <a:gd name="connsiteX0" fmla="*/ 0 w 2799121"/>
              <a:gd name="connsiteY0" fmla="*/ 736734 h 744449"/>
              <a:gd name="connsiteX1" fmla="*/ 914400 w 2799121"/>
              <a:gd name="connsiteY1" fmla="*/ 673671 h 744449"/>
              <a:gd name="connsiteX2" fmla="*/ 1828415 w 2799121"/>
              <a:gd name="connsiteY2" fmla="*/ 30269 h 744449"/>
              <a:gd name="connsiteX3" fmla="*/ 2787038 w 2799121"/>
              <a:gd name="connsiteY3" fmla="*/ 430372 h 744449"/>
              <a:gd name="connsiteX0" fmla="*/ 0 w 2794428"/>
              <a:gd name="connsiteY0" fmla="*/ 367429 h 901382"/>
              <a:gd name="connsiteX1" fmla="*/ 914400 w 2794428"/>
              <a:gd name="connsiteY1" fmla="*/ 304366 h 901382"/>
              <a:gd name="connsiteX2" fmla="*/ 1224836 w 2794428"/>
              <a:gd name="connsiteY2" fmla="*/ 884283 h 901382"/>
              <a:gd name="connsiteX3" fmla="*/ 2787038 w 2794428"/>
              <a:gd name="connsiteY3" fmla="*/ 61067 h 901382"/>
              <a:gd name="connsiteX0" fmla="*/ 0 w 2476802"/>
              <a:gd name="connsiteY0" fmla="*/ 91461 h 630910"/>
              <a:gd name="connsiteX1" fmla="*/ 914400 w 2476802"/>
              <a:gd name="connsiteY1" fmla="*/ 28398 h 630910"/>
              <a:gd name="connsiteX2" fmla="*/ 1224836 w 2476802"/>
              <a:gd name="connsiteY2" fmla="*/ 608315 h 630910"/>
              <a:gd name="connsiteX3" fmla="*/ 2467497 w 2476802"/>
              <a:gd name="connsiteY3" fmla="*/ 143445 h 630910"/>
              <a:gd name="connsiteX0" fmla="*/ 0 w 2467497"/>
              <a:gd name="connsiteY0" fmla="*/ 91461 h 703487"/>
              <a:gd name="connsiteX1" fmla="*/ 914400 w 2467497"/>
              <a:gd name="connsiteY1" fmla="*/ 28398 h 703487"/>
              <a:gd name="connsiteX2" fmla="*/ 1224836 w 2467497"/>
              <a:gd name="connsiteY2" fmla="*/ 608315 h 703487"/>
              <a:gd name="connsiteX3" fmla="*/ 2467497 w 2467497"/>
              <a:gd name="connsiteY3" fmla="*/ 143445 h 703487"/>
              <a:gd name="connsiteX0" fmla="*/ 0 w 2467497"/>
              <a:gd name="connsiteY0" fmla="*/ 461 h 612487"/>
              <a:gd name="connsiteX1" fmla="*/ 216144 w 2467497"/>
              <a:gd name="connsiteY1" fmla="*/ 345171 h 612487"/>
              <a:gd name="connsiteX2" fmla="*/ 1224836 w 2467497"/>
              <a:gd name="connsiteY2" fmla="*/ 517315 h 612487"/>
              <a:gd name="connsiteX3" fmla="*/ 2467497 w 2467497"/>
              <a:gd name="connsiteY3" fmla="*/ 52445 h 612487"/>
              <a:gd name="connsiteX0" fmla="*/ 59754 w 2527251"/>
              <a:gd name="connsiteY0" fmla="*/ 0 h 612026"/>
              <a:gd name="connsiteX1" fmla="*/ 275898 w 2527251"/>
              <a:gd name="connsiteY1" fmla="*/ 344710 h 612026"/>
              <a:gd name="connsiteX2" fmla="*/ 1284590 w 2527251"/>
              <a:gd name="connsiteY2" fmla="*/ 516854 h 612026"/>
              <a:gd name="connsiteX3" fmla="*/ 2527251 w 2527251"/>
              <a:gd name="connsiteY3" fmla="*/ 51984 h 612026"/>
              <a:gd name="connsiteX0" fmla="*/ 68048 w 2488206"/>
              <a:gd name="connsiteY0" fmla="*/ 0 h 834448"/>
              <a:gd name="connsiteX1" fmla="*/ 236853 w 2488206"/>
              <a:gd name="connsiteY1" fmla="*/ 567132 h 834448"/>
              <a:gd name="connsiteX2" fmla="*/ 1245545 w 2488206"/>
              <a:gd name="connsiteY2" fmla="*/ 739276 h 834448"/>
              <a:gd name="connsiteX3" fmla="*/ 2488206 w 2488206"/>
              <a:gd name="connsiteY3" fmla="*/ 274406 h 834448"/>
              <a:gd name="connsiteX0" fmla="*/ 20561 w 3175483"/>
              <a:gd name="connsiteY0" fmla="*/ 0 h 803451"/>
              <a:gd name="connsiteX1" fmla="*/ 924130 w 3175483"/>
              <a:gd name="connsiteY1" fmla="*/ 536135 h 803451"/>
              <a:gd name="connsiteX2" fmla="*/ 1932822 w 3175483"/>
              <a:gd name="connsiteY2" fmla="*/ 708279 h 803451"/>
              <a:gd name="connsiteX3" fmla="*/ 3175483 w 3175483"/>
              <a:gd name="connsiteY3" fmla="*/ 243409 h 803451"/>
              <a:gd name="connsiteX0" fmla="*/ 20561 w 3381323"/>
              <a:gd name="connsiteY0" fmla="*/ 398947 h 1137533"/>
              <a:gd name="connsiteX1" fmla="*/ 924130 w 3381323"/>
              <a:gd name="connsiteY1" fmla="*/ 935082 h 1137533"/>
              <a:gd name="connsiteX2" fmla="*/ 1932822 w 3381323"/>
              <a:gd name="connsiteY2" fmla="*/ 1107226 h 1137533"/>
              <a:gd name="connsiteX3" fmla="*/ 3381323 w 3381323"/>
              <a:gd name="connsiteY3" fmla="*/ 0 h 1137533"/>
              <a:gd name="connsiteX0" fmla="*/ 20561 w 3381323"/>
              <a:gd name="connsiteY0" fmla="*/ 398947 h 1138032"/>
              <a:gd name="connsiteX1" fmla="*/ 924130 w 3381323"/>
              <a:gd name="connsiteY1" fmla="*/ 935082 h 1138032"/>
              <a:gd name="connsiteX2" fmla="*/ 1932822 w 3381323"/>
              <a:gd name="connsiteY2" fmla="*/ 1107226 h 1138032"/>
              <a:gd name="connsiteX3" fmla="*/ 3381323 w 3381323"/>
              <a:gd name="connsiteY3" fmla="*/ 0 h 1138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1323" h="1138032">
                <a:moveTo>
                  <a:pt x="20561" y="398947"/>
                </a:moveTo>
                <a:cubicBezTo>
                  <a:pt x="-132150" y="805938"/>
                  <a:pt x="605420" y="817036"/>
                  <a:pt x="924130" y="935082"/>
                </a:cubicBezTo>
                <a:cubicBezTo>
                  <a:pt x="1242840" y="1053128"/>
                  <a:pt x="1709477" y="923295"/>
                  <a:pt x="1932822" y="1107226"/>
                </a:cubicBezTo>
                <a:cubicBezTo>
                  <a:pt x="2156167" y="1291157"/>
                  <a:pt x="3112864" y="617025"/>
                  <a:pt x="3381323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65">
            <a:extLst>
              <a:ext uri="{FF2B5EF4-FFF2-40B4-BE49-F238E27FC236}">
                <a16:creationId xmlns:a16="http://schemas.microsoft.com/office/drawing/2014/main" id="{A8C57CD1-B087-5E29-9717-74D91DF43A6F}"/>
              </a:ext>
            </a:extLst>
          </p:cNvPr>
          <p:cNvSpPr/>
          <p:nvPr/>
        </p:nvSpPr>
        <p:spPr>
          <a:xfrm>
            <a:off x="4901163" y="3193773"/>
            <a:ext cx="3231604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dirty="0">
                <a:latin typeface="Eras Medium ITC" pitchFamily="34" charset="0"/>
              </a:rPr>
              <a:t>Need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converging  </a:t>
            </a:r>
            <a:r>
              <a:rPr lang="en-US" altLang="zh-CN" dirty="0">
                <a:latin typeface="Eras Medium ITC" pitchFamily="34" charset="0"/>
              </a:rPr>
              <a:t>state</a:t>
            </a:r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BE005168-DD99-6547-E03A-49E3C803F70F}"/>
              </a:ext>
            </a:extLst>
          </p:cNvPr>
          <p:cNvSpPr/>
          <p:nvPr/>
        </p:nvSpPr>
        <p:spPr>
          <a:xfrm>
            <a:off x="2947480" y="3361557"/>
            <a:ext cx="1864165" cy="426472"/>
          </a:xfrm>
          <a:custGeom>
            <a:avLst/>
            <a:gdLst>
              <a:gd name="connsiteX0" fmla="*/ 0 w 1011676"/>
              <a:gd name="connsiteY0" fmla="*/ 165370 h 383347"/>
              <a:gd name="connsiteX1" fmla="*/ 564204 w 1011676"/>
              <a:gd name="connsiteY1" fmla="*/ 379379 h 383347"/>
              <a:gd name="connsiteX2" fmla="*/ 1011676 w 1011676"/>
              <a:gd name="connsiteY2" fmla="*/ 0 h 383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1676" h="383347">
                <a:moveTo>
                  <a:pt x="0" y="165370"/>
                </a:moveTo>
                <a:cubicBezTo>
                  <a:pt x="197795" y="286155"/>
                  <a:pt x="395591" y="406941"/>
                  <a:pt x="564204" y="379379"/>
                </a:cubicBezTo>
                <a:cubicBezTo>
                  <a:pt x="732817" y="351817"/>
                  <a:pt x="872246" y="175908"/>
                  <a:pt x="1011676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468604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6074B6-99BF-5C48-8F13-F646D2363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Eventual consistency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8D7E52-2BB9-1140-937D-C10F0614C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>
                <a:solidFill>
                  <a:schemeClr val="accent6"/>
                </a:solidFill>
              </a:rPr>
              <a:t>For better performance</a:t>
            </a:r>
          </a:p>
          <a:p>
            <a:pPr lvl="1"/>
            <a:r>
              <a:rPr kumimoji="1" lang="en" altLang="zh-CN" dirty="0">
                <a:solidFill>
                  <a:schemeClr val="accent6"/>
                </a:solidFill>
              </a:rPr>
              <a:t>Accept a write before being able to serialize it </a:t>
            </a:r>
          </a:p>
          <a:p>
            <a:pPr lvl="1"/>
            <a:r>
              <a:rPr kumimoji="1" lang="en" altLang="zh-CN" dirty="0">
                <a:solidFill>
                  <a:schemeClr val="accent6"/>
                </a:solidFill>
              </a:rPr>
              <a:t>Reads can return a (possible) stale value than blocking for the latest value</a:t>
            </a:r>
          </a:p>
          <a:p>
            <a:endParaRPr kumimoji="1" lang="en" altLang="zh-CN" dirty="0"/>
          </a:p>
          <a:p>
            <a:r>
              <a:rPr kumimoji="1" lang="en" altLang="zh-CN" dirty="0"/>
              <a:t>But still need to cope with anomalies</a:t>
            </a:r>
          </a:p>
          <a:p>
            <a:pPr lvl="1"/>
            <a:r>
              <a:rPr kumimoji="1" lang="en" altLang="zh-CN" b="1" dirty="0"/>
              <a:t>Write-write conflict</a:t>
            </a:r>
          </a:p>
          <a:p>
            <a:pPr lvl="1"/>
            <a:r>
              <a:rPr kumimoji="1" lang="en" altLang="zh-CN" dirty="0">
                <a:solidFill>
                  <a:schemeClr val="accent6"/>
                </a:solidFill>
              </a:rPr>
              <a:t>Loss of causality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57FA75-8458-0745-8B2B-466B5F59A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36</a:t>
            </a:fld>
            <a:endParaRPr lang="zh-CN" altLang="en-US" dirty="0"/>
          </a:p>
        </p:txBody>
      </p:sp>
      <p:sp>
        <p:nvSpPr>
          <p:cNvPr id="9" name="Rectangle 65">
            <a:extLst>
              <a:ext uri="{FF2B5EF4-FFF2-40B4-BE49-F238E27FC236}">
                <a16:creationId xmlns:a16="http://schemas.microsoft.com/office/drawing/2014/main" id="{8F878683-D1BD-E842-BC9E-08E6E9C82E7B}"/>
              </a:ext>
            </a:extLst>
          </p:cNvPr>
          <p:cNvSpPr/>
          <p:nvPr/>
        </p:nvSpPr>
        <p:spPr>
          <a:xfrm>
            <a:off x="4139952" y="3283004"/>
            <a:ext cx="3231604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dirty="0">
                <a:latin typeface="Eras Medium ITC" pitchFamily="34" charset="0"/>
              </a:rPr>
              <a:t>Need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converging  </a:t>
            </a:r>
            <a:r>
              <a:rPr lang="en-US" altLang="zh-CN" dirty="0">
                <a:latin typeface="Eras Medium ITC" pitchFamily="34" charset="0"/>
              </a:rPr>
              <a:t>state</a:t>
            </a:r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A3684F91-454C-7805-F5E0-60FACFA692AB}"/>
              </a:ext>
            </a:extLst>
          </p:cNvPr>
          <p:cNvSpPr/>
          <p:nvPr/>
        </p:nvSpPr>
        <p:spPr>
          <a:xfrm>
            <a:off x="2947481" y="3404681"/>
            <a:ext cx="1011676" cy="383347"/>
          </a:xfrm>
          <a:custGeom>
            <a:avLst/>
            <a:gdLst>
              <a:gd name="connsiteX0" fmla="*/ 0 w 1011676"/>
              <a:gd name="connsiteY0" fmla="*/ 165370 h 383347"/>
              <a:gd name="connsiteX1" fmla="*/ 564204 w 1011676"/>
              <a:gd name="connsiteY1" fmla="*/ 379379 h 383347"/>
              <a:gd name="connsiteX2" fmla="*/ 1011676 w 1011676"/>
              <a:gd name="connsiteY2" fmla="*/ 0 h 383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1676" h="383347">
                <a:moveTo>
                  <a:pt x="0" y="165370"/>
                </a:moveTo>
                <a:cubicBezTo>
                  <a:pt x="197795" y="286155"/>
                  <a:pt x="395591" y="406941"/>
                  <a:pt x="564204" y="379379"/>
                </a:cubicBezTo>
                <a:cubicBezTo>
                  <a:pt x="732817" y="351817"/>
                  <a:pt x="872246" y="175908"/>
                  <a:pt x="1011676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590065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985961-A0D1-F547-A20F-F01EA835C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Handling write-write conflict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CEF8B2-AB08-3B46-B5D5-61D27D865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538320" cy="4356827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Solution</a:t>
            </a:r>
          </a:p>
          <a:p>
            <a:pPr lvl="1"/>
            <a:r>
              <a:rPr kumimoji="1" lang="en-US" altLang="zh-CN" dirty="0"/>
              <a:t>After a local write, send writes to all the servers in the background</a:t>
            </a:r>
          </a:p>
          <a:p>
            <a:pPr lvl="1"/>
            <a:r>
              <a:rPr kumimoji="1" lang="en-US" altLang="zh-CN" dirty="0"/>
              <a:t>Each server apply the writes, resolve the conflicts if necessary </a:t>
            </a:r>
          </a:p>
          <a:p>
            <a:r>
              <a:rPr kumimoji="1" lang="en-US" altLang="zh-CN" dirty="0"/>
              <a:t>Problem #1: how to apply updates ?</a:t>
            </a:r>
          </a:p>
          <a:p>
            <a:pPr lvl="1"/>
            <a:r>
              <a:rPr kumimoji="1" lang="en-US" altLang="zh-CN" dirty="0"/>
              <a:t>Can we directly overwrite the original content?  </a:t>
            </a:r>
          </a:p>
          <a:p>
            <a:pPr lvl="1"/>
            <a:r>
              <a:rPr kumimoji="1" lang="en-US" altLang="zh-CN" dirty="0"/>
              <a:t>Assumption: chats are in a key-value store, where the value is a vector</a:t>
            </a:r>
          </a:p>
          <a:p>
            <a:pPr lvl="1"/>
            <a:r>
              <a:rPr kumimoji="1" lang="en-US" altLang="zh-CN" dirty="0"/>
              <a:t>Overwrite origin content: chat[</a:t>
            </a:r>
            <a:r>
              <a:rPr kumimoji="1" lang="en-US" altLang="zh-CN" dirty="0" err="1"/>
              <a:t>cid</a:t>
            </a:r>
            <a:r>
              <a:rPr kumimoji="1" lang="en-US" altLang="zh-CN" dirty="0"/>
              <a:t>] = [ …,  </a:t>
            </a:r>
            <a:r>
              <a:rPr kumimoji="1" lang="en-US" altLang="zh-CN" dirty="0" err="1"/>
              <a:t>new_sid</a:t>
            </a:r>
            <a:r>
              <a:rPr kumimoji="1" lang="en-US" altLang="zh-CN" dirty="0"/>
              <a:t>]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A3457D-0549-684E-A68E-339ACA0B0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639572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9C87F3-CD11-E34B-B17D-5D45F0A10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Apply the updates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E337D2-688E-9A48-B2C8-2B5F39DA64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Strawman</a:t>
            </a:r>
          </a:p>
          <a:p>
            <a:pPr lvl="1"/>
            <a:r>
              <a:rPr kumimoji="1" lang="en-US" altLang="zh-CN" dirty="0"/>
              <a:t>Can we directly replace the old value with the new writes? </a:t>
            </a:r>
          </a:p>
          <a:p>
            <a:pPr lvl="1"/>
            <a:r>
              <a:rPr kumimoji="1" lang="en-US" altLang="zh-CN" dirty="0"/>
              <a:t>No. losing application semantic will also be “inconsistent”</a:t>
            </a:r>
          </a:p>
          <a:p>
            <a:r>
              <a:rPr kumimoji="1" lang="en-US" altLang="zh-CN" dirty="0"/>
              <a:t>Conflicts handling is application specific </a:t>
            </a:r>
          </a:p>
          <a:p>
            <a:pPr lvl="1"/>
            <a:r>
              <a:rPr kumimoji="1" lang="en-US" altLang="zh-CN" dirty="0"/>
              <a:t>Different applications may have different requirements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BADA59-32C0-AD43-8CD7-17A38E623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38</a:t>
            </a:fld>
            <a:endParaRPr lang="zh-CN" altLang="en-US" dirty="0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7BC3D2F0-24DC-4248-BBCB-43A4F93588A0}"/>
              </a:ext>
            </a:extLst>
          </p:cNvPr>
          <p:cNvSpPr/>
          <p:nvPr/>
        </p:nvSpPr>
        <p:spPr>
          <a:xfrm>
            <a:off x="5580112" y="4480962"/>
            <a:ext cx="17748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sentence </a:t>
            </a:r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b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time=13:00</a:t>
            </a:r>
            <a:endParaRPr lang="zh-CN" altLang="en-US" dirty="0">
              <a:latin typeface="Eras Medium ITC" pitchFamily="34" charset="0"/>
            </a:endParaRPr>
          </a:p>
        </p:txBody>
      </p:sp>
      <p:sp>
        <p:nvSpPr>
          <p:cNvPr id="6" name="Rectangle 43">
            <a:extLst>
              <a:ext uri="{FF2B5EF4-FFF2-40B4-BE49-F238E27FC236}">
                <a16:creationId xmlns:a16="http://schemas.microsoft.com/office/drawing/2014/main" id="{CF7F237A-708A-6043-AFF1-A5855B2C3854}"/>
              </a:ext>
            </a:extLst>
          </p:cNvPr>
          <p:cNvSpPr/>
          <p:nvPr/>
        </p:nvSpPr>
        <p:spPr>
          <a:xfrm>
            <a:off x="1854332" y="4226962"/>
            <a:ext cx="17892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sentence X</a:t>
            </a:r>
            <a:b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time=13:00</a:t>
            </a:r>
            <a:endParaRPr lang="zh-CN" altLang="en-US" dirty="0">
              <a:latin typeface="Eras Medium ITC" pitchFamily="34" charset="0"/>
            </a:endParaRPr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7908BB0B-DA12-5449-971E-C51A125E0E7F}"/>
              </a:ext>
            </a:extLst>
          </p:cNvPr>
          <p:cNvSpPr/>
          <p:nvPr/>
        </p:nvSpPr>
        <p:spPr>
          <a:xfrm>
            <a:off x="2673863" y="5021367"/>
            <a:ext cx="24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8" name="Rectangle 46">
            <a:extLst>
              <a:ext uri="{FF2B5EF4-FFF2-40B4-BE49-F238E27FC236}">
                <a16:creationId xmlns:a16="http://schemas.microsoft.com/office/drawing/2014/main" id="{82140946-288A-A14A-8C4F-F9F675C7742E}"/>
              </a:ext>
            </a:extLst>
          </p:cNvPr>
          <p:cNvSpPr/>
          <p:nvPr/>
        </p:nvSpPr>
        <p:spPr>
          <a:xfrm>
            <a:off x="5961112" y="3927867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47">
            <a:extLst>
              <a:ext uri="{FF2B5EF4-FFF2-40B4-BE49-F238E27FC236}">
                <a16:creationId xmlns:a16="http://schemas.microsoft.com/office/drawing/2014/main" id="{A3E765EA-0D7A-2747-AFAC-74C293C8732C}"/>
              </a:ext>
            </a:extLst>
          </p:cNvPr>
          <p:cNvSpPr/>
          <p:nvPr/>
        </p:nvSpPr>
        <p:spPr>
          <a:xfrm>
            <a:off x="4533790" y="4002659"/>
            <a:ext cx="63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8">
            <a:extLst>
              <a:ext uri="{FF2B5EF4-FFF2-40B4-BE49-F238E27FC236}">
                <a16:creationId xmlns:a16="http://schemas.microsoft.com/office/drawing/2014/main" id="{378EE6BE-9067-EA41-8D11-E47C4483A9D4}"/>
              </a:ext>
            </a:extLst>
          </p:cNvPr>
          <p:cNvSpPr/>
          <p:nvPr/>
        </p:nvSpPr>
        <p:spPr>
          <a:xfrm>
            <a:off x="3893790" y="4574159"/>
            <a:ext cx="63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49">
            <a:extLst>
              <a:ext uri="{FF2B5EF4-FFF2-40B4-BE49-F238E27FC236}">
                <a16:creationId xmlns:a16="http://schemas.microsoft.com/office/drawing/2014/main" id="{59DBC2FF-1533-C44C-859D-7C5C866E0979}"/>
              </a:ext>
            </a:extLst>
          </p:cNvPr>
          <p:cNvSpPr/>
          <p:nvPr/>
        </p:nvSpPr>
        <p:spPr>
          <a:xfrm>
            <a:off x="4655790" y="4695659"/>
            <a:ext cx="63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Curved Connector 50">
            <a:extLst>
              <a:ext uri="{FF2B5EF4-FFF2-40B4-BE49-F238E27FC236}">
                <a16:creationId xmlns:a16="http://schemas.microsoft.com/office/drawing/2014/main" id="{08922DB0-936C-B848-8D8A-2C3EE13F2362}"/>
              </a:ext>
            </a:extLst>
          </p:cNvPr>
          <p:cNvCxnSpPr>
            <a:stCxn id="10" idx="1"/>
            <a:endCxn id="9" idx="1"/>
          </p:cNvCxnSpPr>
          <p:nvPr/>
        </p:nvCxnSpPr>
        <p:spPr>
          <a:xfrm rot="10800000" flipH="1">
            <a:off x="3893790" y="4227659"/>
            <a:ext cx="640000" cy="571500"/>
          </a:xfrm>
          <a:prstGeom prst="curvedConnector3">
            <a:avLst>
              <a:gd name="adj1" fmla="val -31819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urved Connector 52">
            <a:extLst>
              <a:ext uri="{FF2B5EF4-FFF2-40B4-BE49-F238E27FC236}">
                <a16:creationId xmlns:a16="http://schemas.microsoft.com/office/drawing/2014/main" id="{A3FB8A74-80B3-C140-9FCC-162E64804D25}"/>
              </a:ext>
            </a:extLst>
          </p:cNvPr>
          <p:cNvCxnSpPr>
            <a:stCxn id="9" idx="3"/>
            <a:endCxn id="11" idx="3"/>
          </p:cNvCxnSpPr>
          <p:nvPr/>
        </p:nvCxnSpPr>
        <p:spPr>
          <a:xfrm>
            <a:off x="5163790" y="4227659"/>
            <a:ext cx="122000" cy="693000"/>
          </a:xfrm>
          <a:prstGeom prst="curvedConnector3">
            <a:avLst>
              <a:gd name="adj1" fmla="val 256148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53">
            <a:extLst>
              <a:ext uri="{FF2B5EF4-FFF2-40B4-BE49-F238E27FC236}">
                <a16:creationId xmlns:a16="http://schemas.microsoft.com/office/drawing/2014/main" id="{FDCA6106-D8A3-2D46-AA23-B2E5AE80B697}"/>
              </a:ext>
            </a:extLst>
          </p:cNvPr>
          <p:cNvCxnSpPr>
            <a:stCxn id="11" idx="2"/>
            <a:endCxn id="10" idx="2"/>
          </p:cNvCxnSpPr>
          <p:nvPr/>
        </p:nvCxnSpPr>
        <p:spPr>
          <a:xfrm rot="5400000" flipH="1">
            <a:off x="4529040" y="4703909"/>
            <a:ext cx="121500" cy="762000"/>
          </a:xfrm>
          <a:prstGeom prst="curvedConnector3">
            <a:avLst>
              <a:gd name="adj1" fmla="val -210855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n 54">
            <a:extLst>
              <a:ext uri="{FF2B5EF4-FFF2-40B4-BE49-F238E27FC236}">
                <a16:creationId xmlns:a16="http://schemas.microsoft.com/office/drawing/2014/main" id="{66F98E2E-5744-7147-9C08-5936DCD5F85B}"/>
              </a:ext>
            </a:extLst>
          </p:cNvPr>
          <p:cNvSpPr/>
          <p:nvPr/>
        </p:nvSpPr>
        <p:spPr>
          <a:xfrm>
            <a:off x="5224790" y="377918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Can 55">
            <a:extLst>
              <a:ext uri="{FF2B5EF4-FFF2-40B4-BE49-F238E27FC236}">
                <a16:creationId xmlns:a16="http://schemas.microsoft.com/office/drawing/2014/main" id="{F7E9409E-A391-0D49-9C96-D02C073CB968}"/>
              </a:ext>
            </a:extLst>
          </p:cNvPr>
          <p:cNvSpPr/>
          <p:nvPr/>
        </p:nvSpPr>
        <p:spPr>
          <a:xfrm>
            <a:off x="3707861" y="511118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Can 56">
            <a:extLst>
              <a:ext uri="{FF2B5EF4-FFF2-40B4-BE49-F238E27FC236}">
                <a16:creationId xmlns:a16="http://schemas.microsoft.com/office/drawing/2014/main" id="{4071666B-231C-864B-85EB-5C5618483D13}"/>
              </a:ext>
            </a:extLst>
          </p:cNvPr>
          <p:cNvSpPr/>
          <p:nvPr/>
        </p:nvSpPr>
        <p:spPr>
          <a:xfrm>
            <a:off x="5038862" y="524591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ounded Rectangle 57">
            <a:extLst>
              <a:ext uri="{FF2B5EF4-FFF2-40B4-BE49-F238E27FC236}">
                <a16:creationId xmlns:a16="http://schemas.microsoft.com/office/drawing/2014/main" id="{784E53A5-B8B4-684B-8DEF-B3F8FD4605E4}"/>
              </a:ext>
            </a:extLst>
          </p:cNvPr>
          <p:cNvSpPr/>
          <p:nvPr/>
        </p:nvSpPr>
        <p:spPr>
          <a:xfrm>
            <a:off x="1419863" y="4626367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iPad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9" name="Straight Arrow Connector 58">
            <a:extLst>
              <a:ext uri="{FF2B5EF4-FFF2-40B4-BE49-F238E27FC236}">
                <a16:creationId xmlns:a16="http://schemas.microsoft.com/office/drawing/2014/main" id="{CDE50A99-31C4-3A4C-9CC5-3A5F018893BD}"/>
              </a:ext>
            </a:extLst>
          </p:cNvPr>
          <p:cNvCxnSpPr>
            <a:stCxn id="18" idx="3"/>
          </p:cNvCxnSpPr>
          <p:nvPr/>
        </p:nvCxnSpPr>
        <p:spPr>
          <a:xfrm>
            <a:off x="2319863" y="4836367"/>
            <a:ext cx="137699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59">
            <a:extLst>
              <a:ext uri="{FF2B5EF4-FFF2-40B4-BE49-F238E27FC236}">
                <a16:creationId xmlns:a16="http://schemas.microsoft.com/office/drawing/2014/main" id="{036FBA09-AC8C-0240-8F26-0D2A64891F8D}"/>
              </a:ext>
            </a:extLst>
          </p:cNvPr>
          <p:cNvSpPr/>
          <p:nvPr/>
        </p:nvSpPr>
        <p:spPr>
          <a:xfrm>
            <a:off x="6433790" y="4054867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1" name="Straight Arrow Connector 60">
            <a:extLst>
              <a:ext uri="{FF2B5EF4-FFF2-40B4-BE49-F238E27FC236}">
                <a16:creationId xmlns:a16="http://schemas.microsoft.com/office/drawing/2014/main" id="{E8100A2B-3C85-AC4F-AA65-2145E55E8E1B}"/>
              </a:ext>
            </a:extLst>
          </p:cNvPr>
          <p:cNvCxnSpPr>
            <a:stCxn id="20" idx="1"/>
          </p:cNvCxnSpPr>
          <p:nvPr/>
        </p:nvCxnSpPr>
        <p:spPr>
          <a:xfrm flipH="1">
            <a:off x="5596645" y="4249867"/>
            <a:ext cx="837145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61">
            <a:extLst>
              <a:ext uri="{FF2B5EF4-FFF2-40B4-BE49-F238E27FC236}">
                <a16:creationId xmlns:a16="http://schemas.microsoft.com/office/drawing/2014/main" id="{2E296D18-532E-C84C-A718-23B5E9825DCD}"/>
              </a:ext>
            </a:extLst>
          </p:cNvPr>
          <p:cNvSpPr/>
          <p:nvPr/>
        </p:nvSpPr>
        <p:spPr>
          <a:xfrm>
            <a:off x="2627992" y="3467443"/>
            <a:ext cx="2111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Write-write</a:t>
            </a:r>
            <a:r>
              <a:rPr lang="en-US" altLang="zh-CN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conflict</a:t>
            </a:r>
          </a:p>
        </p:txBody>
      </p:sp>
      <p:cxnSp>
        <p:nvCxnSpPr>
          <p:cNvPr id="23" name="Straight Arrow Connector 62">
            <a:extLst>
              <a:ext uri="{FF2B5EF4-FFF2-40B4-BE49-F238E27FC236}">
                <a16:creationId xmlns:a16="http://schemas.microsoft.com/office/drawing/2014/main" id="{72F537FB-3C3E-2A4D-B812-0E45F972B0A0}"/>
              </a:ext>
            </a:extLst>
          </p:cNvPr>
          <p:cNvCxnSpPr>
            <a:stCxn id="22" idx="2"/>
          </p:cNvCxnSpPr>
          <p:nvPr/>
        </p:nvCxnSpPr>
        <p:spPr>
          <a:xfrm>
            <a:off x="3683730" y="3836775"/>
            <a:ext cx="327915" cy="415308"/>
          </a:xfrm>
          <a:prstGeom prst="straightConnector1">
            <a:avLst/>
          </a:prstGeom>
          <a:ln w="3175">
            <a:solidFill>
              <a:srgbClr val="FF0066"/>
            </a:solidFill>
            <a:prstDash val="solid"/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E95E96CF-7D0B-2749-880F-6535D185162D}"/>
              </a:ext>
            </a:extLst>
          </p:cNvPr>
          <p:cNvCxnSpPr/>
          <p:nvPr/>
        </p:nvCxnSpPr>
        <p:spPr>
          <a:xfrm>
            <a:off x="-83806" y="3217540"/>
            <a:ext cx="9505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04400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A223C6-DDE5-F04A-B42D-91B2CF270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Solution: update function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302B2F-82A6-224C-A8A7-5FE953CFC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Have update be a function (provided by the user), not a new value</a:t>
            </a:r>
          </a:p>
          <a:p>
            <a:pPr lvl="1"/>
            <a:r>
              <a:rPr kumimoji="1" lang="en" altLang="zh-CN" dirty="0"/>
              <a:t>e.g., function: </a:t>
            </a:r>
          </a:p>
          <a:p>
            <a:r>
              <a:rPr kumimoji="1" lang="en" altLang="zh-CN" dirty="0"/>
              <a:t>Function must be deterministic</a:t>
            </a:r>
          </a:p>
          <a:p>
            <a:pPr lvl="1"/>
            <a:r>
              <a:rPr kumimoji="1" lang="en" altLang="zh-CN" dirty="0"/>
              <a:t>Otherwise servers will get different answers</a:t>
            </a:r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70E89B-9E34-D24D-9F05-3194C7A7F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39</a:t>
            </a:fld>
            <a:endParaRPr lang="zh-CN" altLang="en-US" dirty="0"/>
          </a:p>
        </p:txBody>
      </p:sp>
      <p:sp>
        <p:nvSpPr>
          <p:cNvPr id="5" name="Text Box 16">
            <a:extLst>
              <a:ext uri="{FF2B5EF4-FFF2-40B4-BE49-F238E27FC236}">
                <a16:creationId xmlns:a16="http://schemas.microsoft.com/office/drawing/2014/main" id="{AAB7A67A-669B-B842-8548-7401A7FBE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752" y="1608046"/>
            <a:ext cx="5112568" cy="31335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tIns="0" bIns="36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r>
              <a:rPr lang="en-US" altLang="zh-CN" i="0" dirty="0">
                <a:effectLst/>
                <a:latin typeface="Eras Medium ITC" pitchFamily="34" charset="0"/>
              </a:rPr>
              <a:t>1. allocate a </a:t>
            </a:r>
            <a:r>
              <a:rPr lang="en-US" altLang="zh-CN" i="0" dirty="0" err="1">
                <a:effectLst/>
                <a:latin typeface="Eras Medium ITC" pitchFamily="34" charset="0"/>
              </a:rPr>
              <a:t>sid</a:t>
            </a:r>
            <a:r>
              <a:rPr lang="en-US" altLang="zh-CN" i="0" dirty="0">
                <a:effectLst/>
                <a:latin typeface="Eras Medium ITC" pitchFamily="34" charset="0"/>
              </a:rPr>
              <a:t>; 2. </a:t>
            </a:r>
            <a:r>
              <a:rPr kumimoji="1" lang="en-US" altLang="zh-CN" dirty="0"/>
              <a:t>chat[</a:t>
            </a:r>
            <a:r>
              <a:rPr kumimoji="1" lang="en-US" altLang="zh-CN" dirty="0" err="1"/>
              <a:t>cid</a:t>
            </a:r>
            <a:r>
              <a:rPr kumimoji="1" lang="en-US" altLang="zh-CN" dirty="0"/>
              <a:t>].append(</a:t>
            </a:r>
            <a:r>
              <a:rPr kumimoji="1" lang="en-US" altLang="zh-CN" dirty="0" err="1"/>
              <a:t>sid</a:t>
            </a:r>
            <a:r>
              <a:rPr kumimoji="1" lang="en-US" altLang="zh-CN" dirty="0"/>
              <a:t>)</a:t>
            </a:r>
            <a:endParaRPr lang="en-US" altLang="zh-CN" i="0" dirty="0">
              <a:effectLst/>
              <a:latin typeface="Eras Medium ITC" pitchFamily="34" charset="0"/>
            </a:endParaRPr>
          </a:p>
        </p:txBody>
      </p:sp>
      <p:sp>
        <p:nvSpPr>
          <p:cNvPr id="6" name="Rounded Rectangle 23">
            <a:extLst>
              <a:ext uri="{FF2B5EF4-FFF2-40B4-BE49-F238E27FC236}">
                <a16:creationId xmlns:a16="http://schemas.microsoft.com/office/drawing/2014/main" id="{4C33FFF4-4BC9-EC41-9124-1688D61E6ED7}"/>
              </a:ext>
            </a:extLst>
          </p:cNvPr>
          <p:cNvSpPr/>
          <p:nvPr/>
        </p:nvSpPr>
        <p:spPr>
          <a:xfrm>
            <a:off x="2728200" y="3289548"/>
            <a:ext cx="792000" cy="468000"/>
          </a:xfrm>
          <a:prstGeom prst="roundRect">
            <a:avLst/>
          </a:prstGeom>
          <a:solidFill>
            <a:srgbClr val="FFCCCC"/>
          </a:solidFill>
          <a:ln w="285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rtlCol="0" anchor="ctr"/>
          <a:lstStyle/>
          <a:p>
            <a:pPr algn="ctr"/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" name="Straight Arrow Connector 24">
            <a:extLst>
              <a:ext uri="{FF2B5EF4-FFF2-40B4-BE49-F238E27FC236}">
                <a16:creationId xmlns:a16="http://schemas.microsoft.com/office/drawing/2014/main" id="{A1777B43-C434-EE4C-A71C-1AC1DD8B9C10}"/>
              </a:ext>
            </a:extLst>
          </p:cNvPr>
          <p:cNvCxnSpPr>
            <a:stCxn id="6" idx="3"/>
            <a:endCxn id="8" idx="1"/>
          </p:cNvCxnSpPr>
          <p:nvPr/>
        </p:nvCxnSpPr>
        <p:spPr>
          <a:xfrm>
            <a:off x="3520200" y="3523548"/>
            <a:ext cx="2103600" cy="494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25">
            <a:extLst>
              <a:ext uri="{FF2B5EF4-FFF2-40B4-BE49-F238E27FC236}">
                <a16:creationId xmlns:a16="http://schemas.microsoft.com/office/drawing/2014/main" id="{63D60A6F-8592-5A47-B795-61787969F07B}"/>
              </a:ext>
            </a:extLst>
          </p:cNvPr>
          <p:cNvSpPr/>
          <p:nvPr/>
        </p:nvSpPr>
        <p:spPr>
          <a:xfrm>
            <a:off x="5623800" y="3294495"/>
            <a:ext cx="792000" cy="468000"/>
          </a:xfrm>
          <a:prstGeom prst="roundRect">
            <a:avLst/>
          </a:prstGeom>
          <a:solidFill>
            <a:srgbClr val="FF0066"/>
          </a:solidFill>
          <a:ln w="571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rtlCol="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28">
            <a:extLst>
              <a:ext uri="{FF2B5EF4-FFF2-40B4-BE49-F238E27FC236}">
                <a16:creationId xmlns:a16="http://schemas.microsoft.com/office/drawing/2014/main" id="{E8CDEE89-899C-8E41-B3B2-E65E53A5CC8D}"/>
              </a:ext>
            </a:extLst>
          </p:cNvPr>
          <p:cNvSpPr/>
          <p:nvPr/>
        </p:nvSpPr>
        <p:spPr>
          <a:xfrm>
            <a:off x="2722200" y="4103125"/>
            <a:ext cx="792000" cy="468000"/>
          </a:xfrm>
          <a:prstGeom prst="roundRect">
            <a:avLst/>
          </a:prstGeom>
          <a:solidFill>
            <a:srgbClr val="FFCCCC"/>
          </a:solidFill>
          <a:ln w="285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rtlCol="0" anchor="ctr"/>
          <a:lstStyle/>
          <a:p>
            <a:pPr algn="ctr"/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Straight Arrow Connector 29">
            <a:extLst>
              <a:ext uri="{FF2B5EF4-FFF2-40B4-BE49-F238E27FC236}">
                <a16:creationId xmlns:a16="http://schemas.microsoft.com/office/drawing/2014/main" id="{99E6A1D1-5ACF-2A41-A3D4-C3EF653C25BC}"/>
              </a:ext>
            </a:extLst>
          </p:cNvPr>
          <p:cNvCxnSpPr>
            <a:stCxn id="9" idx="3"/>
            <a:endCxn id="11" idx="1"/>
          </p:cNvCxnSpPr>
          <p:nvPr/>
        </p:nvCxnSpPr>
        <p:spPr>
          <a:xfrm>
            <a:off x="3514200" y="4337125"/>
            <a:ext cx="2103600" cy="494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30">
            <a:extLst>
              <a:ext uri="{FF2B5EF4-FFF2-40B4-BE49-F238E27FC236}">
                <a16:creationId xmlns:a16="http://schemas.microsoft.com/office/drawing/2014/main" id="{56A63E43-49C9-9745-9060-4EE72B7C5C6B}"/>
              </a:ext>
            </a:extLst>
          </p:cNvPr>
          <p:cNvSpPr/>
          <p:nvPr/>
        </p:nvSpPr>
        <p:spPr>
          <a:xfrm>
            <a:off x="5617800" y="4108072"/>
            <a:ext cx="792000" cy="468000"/>
          </a:xfrm>
          <a:prstGeom prst="roundRect">
            <a:avLst/>
          </a:prstGeom>
          <a:solidFill>
            <a:srgbClr val="FF0066"/>
          </a:solidFill>
          <a:ln w="571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rtlCol="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31">
            <a:extLst>
              <a:ext uri="{FF2B5EF4-FFF2-40B4-BE49-F238E27FC236}">
                <a16:creationId xmlns:a16="http://schemas.microsoft.com/office/drawing/2014/main" id="{B1298AA2-7476-804C-8163-8765CE0FE729}"/>
              </a:ext>
            </a:extLst>
          </p:cNvPr>
          <p:cNvSpPr/>
          <p:nvPr/>
        </p:nvSpPr>
        <p:spPr>
          <a:xfrm>
            <a:off x="741001" y="3767920"/>
            <a:ext cx="14013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same state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13" name="Straight Arrow Connector 32">
            <a:extLst>
              <a:ext uri="{FF2B5EF4-FFF2-40B4-BE49-F238E27FC236}">
                <a16:creationId xmlns:a16="http://schemas.microsoft.com/office/drawing/2014/main" id="{BB711E96-1CA7-8943-AF18-B5887D7C7E97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2142346" y="3767921"/>
            <a:ext cx="503654" cy="200054"/>
          </a:xfrm>
          <a:prstGeom prst="straightConnector1">
            <a:avLst/>
          </a:prstGeom>
          <a:ln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35">
            <a:extLst>
              <a:ext uri="{FF2B5EF4-FFF2-40B4-BE49-F238E27FC236}">
                <a16:creationId xmlns:a16="http://schemas.microsoft.com/office/drawing/2014/main" id="{88891B05-892C-A948-AB34-93F4B2CE451E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2142346" y="3967975"/>
            <a:ext cx="509654" cy="140097"/>
          </a:xfrm>
          <a:prstGeom prst="straightConnector1">
            <a:avLst/>
          </a:prstGeom>
          <a:ln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41">
            <a:extLst>
              <a:ext uri="{FF2B5EF4-FFF2-40B4-BE49-F238E27FC236}">
                <a16:creationId xmlns:a16="http://schemas.microsoft.com/office/drawing/2014/main" id="{341C5A46-2FBB-AB4D-B418-DB432DC9A11A}"/>
              </a:ext>
            </a:extLst>
          </p:cNvPr>
          <p:cNvSpPr/>
          <p:nvPr/>
        </p:nvSpPr>
        <p:spPr>
          <a:xfrm>
            <a:off x="7035854" y="3550615"/>
            <a:ext cx="14013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same state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16" name="Straight Arrow Connector 45">
            <a:extLst>
              <a:ext uri="{FF2B5EF4-FFF2-40B4-BE49-F238E27FC236}">
                <a16:creationId xmlns:a16="http://schemas.microsoft.com/office/drawing/2014/main" id="{17322F03-A8E3-8A41-B74E-321EE49E1743}"/>
              </a:ext>
            </a:extLst>
          </p:cNvPr>
          <p:cNvCxnSpPr>
            <a:stCxn id="15" idx="1"/>
          </p:cNvCxnSpPr>
          <p:nvPr/>
        </p:nvCxnSpPr>
        <p:spPr>
          <a:xfrm flipH="1">
            <a:off x="6462030" y="3750670"/>
            <a:ext cx="573824" cy="0"/>
          </a:xfrm>
          <a:prstGeom prst="straightConnector1">
            <a:avLst/>
          </a:prstGeom>
          <a:ln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51">
            <a:extLst>
              <a:ext uri="{FF2B5EF4-FFF2-40B4-BE49-F238E27FC236}">
                <a16:creationId xmlns:a16="http://schemas.microsoft.com/office/drawing/2014/main" id="{967D28E4-BCCE-4649-BB7A-4903318166D6}"/>
              </a:ext>
            </a:extLst>
          </p:cNvPr>
          <p:cNvCxnSpPr>
            <a:stCxn id="15" idx="1"/>
          </p:cNvCxnSpPr>
          <p:nvPr/>
        </p:nvCxnSpPr>
        <p:spPr>
          <a:xfrm flipH="1">
            <a:off x="6462030" y="3750670"/>
            <a:ext cx="573824" cy="347738"/>
          </a:xfrm>
          <a:prstGeom prst="straightConnector1">
            <a:avLst/>
          </a:prstGeom>
          <a:ln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Box 16">
            <a:extLst>
              <a:ext uri="{FF2B5EF4-FFF2-40B4-BE49-F238E27FC236}">
                <a16:creationId xmlns:a16="http://schemas.microsoft.com/office/drawing/2014/main" id="{B307B045-4F1A-D547-BA1B-F9F6CF28D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830" y="3725210"/>
            <a:ext cx="854970" cy="40568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6000" tIns="0" rIns="36000" bIns="36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algn="ctr"/>
            <a:r>
              <a:rPr lang="en-US" altLang="zh-CN" i="0" dirty="0">
                <a:effectLst/>
                <a:latin typeface="Eras Medium ITC" pitchFamily="34" charset="0"/>
              </a:rPr>
              <a:t>func1</a:t>
            </a:r>
            <a:endParaRPr lang="en-US" altLang="zh-CN" sz="2000" i="0" dirty="0">
              <a:effectLst/>
              <a:latin typeface="Eras Medium ITC" pitchFamily="34" charset="0"/>
            </a:endParaRPr>
          </a:p>
        </p:txBody>
      </p:sp>
      <p:sp>
        <p:nvSpPr>
          <p:cNvPr id="19" name="Text Box 16">
            <a:extLst>
              <a:ext uri="{FF2B5EF4-FFF2-40B4-BE49-F238E27FC236}">
                <a16:creationId xmlns:a16="http://schemas.microsoft.com/office/drawing/2014/main" id="{AC46FD68-FCC2-6E47-9C90-EF3B67F48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0430" y="3722125"/>
            <a:ext cx="854970" cy="405683"/>
          </a:xfrm>
          <a:prstGeom prst="rect">
            <a:avLst/>
          </a:prstGeom>
          <a:solidFill>
            <a:srgbClr val="D5FFD5"/>
          </a:solidFill>
          <a:ln>
            <a:solidFill>
              <a:srgbClr val="00502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6000" tIns="0" rIns="36000" bIns="36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algn="ctr"/>
            <a:r>
              <a:rPr lang="en-US" altLang="zh-CN" i="0" dirty="0">
                <a:effectLst/>
                <a:latin typeface="Eras Medium ITC" pitchFamily="34" charset="0"/>
              </a:rPr>
              <a:t>func2</a:t>
            </a:r>
            <a:endParaRPr lang="en-US" altLang="zh-CN" sz="2000" i="0" dirty="0">
              <a:effectLst/>
              <a:latin typeface="Eras Medium ITC" pitchFamily="34" charset="0"/>
            </a:endParaRPr>
          </a:p>
        </p:txBody>
      </p:sp>
      <p:sp>
        <p:nvSpPr>
          <p:cNvPr id="20" name="Text Box 16">
            <a:extLst>
              <a:ext uri="{FF2B5EF4-FFF2-40B4-BE49-F238E27FC236}">
                <a16:creationId xmlns:a16="http://schemas.microsoft.com/office/drawing/2014/main" id="{FE294855-E5BF-A6E3-3D7D-B319E25D0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000" y="4826430"/>
            <a:ext cx="6705600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tIns="0" rIns="72000" bIns="36000">
            <a:spAutoFit/>
          </a:bodyPr>
          <a:lstStyle>
            <a:defPPr>
              <a:defRPr lang="en-US"/>
            </a:defPPr>
            <a:lvl1pPr algn="ctr">
              <a:defRPr sz="2800" i="1">
                <a:latin typeface="Candara" pitchFamily="34" charset="0"/>
              </a:defRPr>
            </a:lvl1pPr>
          </a:lstStyle>
          <a:p>
            <a:r>
              <a:rPr lang="en-US" altLang="zh-CN" sz="1800" i="0" dirty="0">
                <a:latin typeface="Eras Medium ITC" pitchFamily="34" charset="0"/>
              </a:rPr>
              <a:t>Question: does update function alone sufficient? </a:t>
            </a:r>
          </a:p>
        </p:txBody>
      </p:sp>
    </p:spTree>
    <p:extLst>
      <p:ext uri="{BB962C8B-B14F-4D97-AF65-F5344CB8AC3E}">
        <p14:creationId xmlns:p14="http://schemas.microsoft.com/office/powerpoint/2010/main" val="4193600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1" grpId="0" animBg="1"/>
      <p:bldP spid="12" grpId="0"/>
      <p:bldP spid="15" grpId="0"/>
      <p:bldP spid="18" grpId="0" animBg="1"/>
      <p:bldP spid="19" grpId="0" animBg="1"/>
      <p:bldP spid="2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713F9B-7547-9B4E-AC04-70CB17983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Challenge: ordering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088C14-3DD2-6A40-A542-915F2EF70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40</a:t>
            </a:fld>
            <a:endParaRPr lang="zh-CN" altLang="en-US" dirty="0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7E53A3A5-B64D-1140-8679-984948FF2921}"/>
              </a:ext>
            </a:extLst>
          </p:cNvPr>
          <p:cNvSpPr/>
          <p:nvPr/>
        </p:nvSpPr>
        <p:spPr>
          <a:xfrm>
            <a:off x="5916500" y="1778000"/>
            <a:ext cx="1271502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 to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chat w/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uid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43">
            <a:extLst>
              <a:ext uri="{FF2B5EF4-FFF2-40B4-BE49-F238E27FC236}">
                <a16:creationId xmlns:a16="http://schemas.microsoft.com/office/drawing/2014/main" id="{F391EC04-A3E5-064E-BEAA-9A74288D8EB2}"/>
              </a:ext>
            </a:extLst>
          </p:cNvPr>
          <p:cNvSpPr/>
          <p:nvPr/>
        </p:nvSpPr>
        <p:spPr>
          <a:xfrm>
            <a:off x="1850997" y="1783500"/>
            <a:ext cx="1271503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 to 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chat w/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uid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445F8CFB-D411-A44B-8C6D-B32F6189B640}"/>
              </a:ext>
            </a:extLst>
          </p:cNvPr>
          <p:cNvSpPr/>
          <p:nvPr/>
        </p:nvSpPr>
        <p:spPr>
          <a:xfrm>
            <a:off x="2408000" y="1206500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8" name="Rectangle 46">
            <a:extLst>
              <a:ext uri="{FF2B5EF4-FFF2-40B4-BE49-F238E27FC236}">
                <a16:creationId xmlns:a16="http://schemas.microsoft.com/office/drawing/2014/main" id="{52F7F9A5-7B3C-634F-B39A-0386E87A2568}"/>
              </a:ext>
            </a:extLst>
          </p:cNvPr>
          <p:cNvSpPr/>
          <p:nvPr/>
        </p:nvSpPr>
        <p:spPr>
          <a:xfrm>
            <a:off x="6315088" y="1263000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48">
            <a:extLst>
              <a:ext uri="{FF2B5EF4-FFF2-40B4-BE49-F238E27FC236}">
                <a16:creationId xmlns:a16="http://schemas.microsoft.com/office/drawing/2014/main" id="{ABA3DD6B-F1F0-9046-8604-D2C361B3ECAC}"/>
              </a:ext>
            </a:extLst>
          </p:cNvPr>
          <p:cNvSpPr/>
          <p:nvPr/>
        </p:nvSpPr>
        <p:spPr>
          <a:xfrm>
            <a:off x="2984500" y="1333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9">
            <a:extLst>
              <a:ext uri="{FF2B5EF4-FFF2-40B4-BE49-F238E27FC236}">
                <a16:creationId xmlns:a16="http://schemas.microsoft.com/office/drawing/2014/main" id="{BEA85866-F788-044C-8AA8-04C5C208DFFD}"/>
              </a:ext>
            </a:extLst>
          </p:cNvPr>
          <p:cNvSpPr/>
          <p:nvPr/>
        </p:nvSpPr>
        <p:spPr>
          <a:xfrm>
            <a:off x="5212000" y="1333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" name="Curved Connector 53">
            <a:extLst>
              <a:ext uri="{FF2B5EF4-FFF2-40B4-BE49-F238E27FC236}">
                <a16:creationId xmlns:a16="http://schemas.microsoft.com/office/drawing/2014/main" id="{21834D76-720E-5941-BD5E-96BA650F03AC}"/>
              </a:ext>
            </a:extLst>
          </p:cNvPr>
          <p:cNvCxnSpPr>
            <a:stCxn id="13" idx="3"/>
            <a:endCxn id="12" idx="3"/>
          </p:cNvCxnSpPr>
          <p:nvPr/>
        </p:nvCxnSpPr>
        <p:spPr>
          <a:xfrm rot="5400000">
            <a:off x="4484225" y="1272380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n 55">
            <a:extLst>
              <a:ext uri="{FF2B5EF4-FFF2-40B4-BE49-F238E27FC236}">
                <a16:creationId xmlns:a16="http://schemas.microsoft.com/office/drawing/2014/main" id="{D6498688-374A-F74B-B2C8-4373CB810844}"/>
              </a:ext>
            </a:extLst>
          </p:cNvPr>
          <p:cNvSpPr/>
          <p:nvPr/>
        </p:nvSpPr>
        <p:spPr>
          <a:xfrm>
            <a:off x="3877449" y="1423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n 56">
            <a:extLst>
              <a:ext uri="{FF2B5EF4-FFF2-40B4-BE49-F238E27FC236}">
                <a16:creationId xmlns:a16="http://schemas.microsoft.com/office/drawing/2014/main" id="{7C224858-AE8D-D34E-A8DD-5EFE6C1292EA}"/>
              </a:ext>
            </a:extLst>
          </p:cNvPr>
          <p:cNvSpPr/>
          <p:nvPr/>
        </p:nvSpPr>
        <p:spPr>
          <a:xfrm>
            <a:off x="4719145" y="1423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57">
            <a:extLst>
              <a:ext uri="{FF2B5EF4-FFF2-40B4-BE49-F238E27FC236}">
                <a16:creationId xmlns:a16="http://schemas.microsoft.com/office/drawing/2014/main" id="{DD6288EB-BDC0-9D43-A371-E182EBC21DF7}"/>
              </a:ext>
            </a:extLst>
          </p:cNvPr>
          <p:cNvSpPr/>
          <p:nvPr/>
        </p:nvSpPr>
        <p:spPr>
          <a:xfrm>
            <a:off x="1143000" y="1368000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Straight Arrow Connector 58">
            <a:extLst>
              <a:ext uri="{FF2B5EF4-FFF2-40B4-BE49-F238E27FC236}">
                <a16:creationId xmlns:a16="http://schemas.microsoft.com/office/drawing/2014/main" id="{0AB6FDF9-9181-EB4D-A833-46EACDC436CE}"/>
              </a:ext>
            </a:extLst>
          </p:cNvPr>
          <p:cNvCxnSpPr>
            <a:stCxn id="14" idx="3"/>
          </p:cNvCxnSpPr>
          <p:nvPr/>
        </p:nvCxnSpPr>
        <p:spPr>
          <a:xfrm>
            <a:off x="2043000" y="1578000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59">
            <a:extLst>
              <a:ext uri="{FF2B5EF4-FFF2-40B4-BE49-F238E27FC236}">
                <a16:creationId xmlns:a16="http://schemas.microsoft.com/office/drawing/2014/main" id="{E9973CF2-EBEE-B24F-8129-20EED449A5F4}"/>
              </a:ext>
            </a:extLst>
          </p:cNvPr>
          <p:cNvSpPr/>
          <p:nvPr/>
        </p:nvSpPr>
        <p:spPr>
          <a:xfrm>
            <a:off x="6897178" y="1383000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7" name="Straight Arrow Connector 60">
            <a:extLst>
              <a:ext uri="{FF2B5EF4-FFF2-40B4-BE49-F238E27FC236}">
                <a16:creationId xmlns:a16="http://schemas.microsoft.com/office/drawing/2014/main" id="{4371D98B-BCBE-B742-A0D7-E32DE139B56D}"/>
              </a:ext>
            </a:extLst>
          </p:cNvPr>
          <p:cNvCxnSpPr>
            <a:stCxn id="16" idx="1"/>
          </p:cNvCxnSpPr>
          <p:nvPr/>
        </p:nvCxnSpPr>
        <p:spPr>
          <a:xfrm flipH="1">
            <a:off x="5973000" y="1578000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9">
            <a:extLst>
              <a:ext uri="{FF2B5EF4-FFF2-40B4-BE49-F238E27FC236}">
                <a16:creationId xmlns:a16="http://schemas.microsoft.com/office/drawing/2014/main" id="{DEB7E0BD-52C9-C847-A8AC-A6D8FC7D541A}"/>
              </a:ext>
            </a:extLst>
          </p:cNvPr>
          <p:cNvSpPr/>
          <p:nvPr/>
        </p:nvSpPr>
        <p:spPr>
          <a:xfrm>
            <a:off x="4249305" y="2086040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ectangle 31">
            <a:extLst>
              <a:ext uri="{FF2B5EF4-FFF2-40B4-BE49-F238E27FC236}">
                <a16:creationId xmlns:a16="http://schemas.microsoft.com/office/drawing/2014/main" id="{E9F88F1C-5352-2641-8A95-1742E7479CE0}"/>
              </a:ext>
            </a:extLst>
          </p:cNvPr>
          <p:cNvSpPr/>
          <p:nvPr/>
        </p:nvSpPr>
        <p:spPr>
          <a:xfrm>
            <a:off x="2460578" y="2413000"/>
            <a:ext cx="1035861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=10)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0" name="Rectangle 32">
            <a:extLst>
              <a:ext uri="{FF2B5EF4-FFF2-40B4-BE49-F238E27FC236}">
                <a16:creationId xmlns:a16="http://schemas.microsoft.com/office/drawing/2014/main" id="{49D2FCFE-D8BD-0042-AB35-F302E3B626FF}"/>
              </a:ext>
            </a:extLst>
          </p:cNvPr>
          <p:cNvSpPr/>
          <p:nvPr/>
        </p:nvSpPr>
        <p:spPr>
          <a:xfrm>
            <a:off x="2476170" y="2784540"/>
            <a:ext cx="1023037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=11)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1" name="Straight Connector 35">
            <a:extLst>
              <a:ext uri="{FF2B5EF4-FFF2-40B4-BE49-F238E27FC236}">
                <a16:creationId xmlns:a16="http://schemas.microsoft.com/office/drawing/2014/main" id="{4328FEFB-1B60-7441-B7C2-F612993221D6}"/>
              </a:ext>
            </a:extLst>
          </p:cNvPr>
          <p:cNvCxnSpPr/>
          <p:nvPr/>
        </p:nvCxnSpPr>
        <p:spPr>
          <a:xfrm>
            <a:off x="3492500" y="1918500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37">
            <a:extLst>
              <a:ext uri="{FF2B5EF4-FFF2-40B4-BE49-F238E27FC236}">
                <a16:creationId xmlns:a16="http://schemas.microsoft.com/office/drawing/2014/main" id="{22BC7905-2F14-0C45-A3C3-A2DD5C1BAB3A}"/>
              </a:ext>
            </a:extLst>
          </p:cNvPr>
          <p:cNvCxnSpPr/>
          <p:nvPr/>
        </p:nvCxnSpPr>
        <p:spPr>
          <a:xfrm>
            <a:off x="5461000" y="1918500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38">
            <a:extLst>
              <a:ext uri="{FF2B5EF4-FFF2-40B4-BE49-F238E27FC236}">
                <a16:creationId xmlns:a16="http://schemas.microsoft.com/office/drawing/2014/main" id="{31B0ADC0-6B91-4847-AF83-D3FC22262071}"/>
              </a:ext>
            </a:extLst>
          </p:cNvPr>
          <p:cNvSpPr/>
          <p:nvPr/>
        </p:nvSpPr>
        <p:spPr>
          <a:xfrm>
            <a:off x="3579784" y="2853780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4" name="Rectangle 39">
            <a:extLst>
              <a:ext uri="{FF2B5EF4-FFF2-40B4-BE49-F238E27FC236}">
                <a16:creationId xmlns:a16="http://schemas.microsoft.com/office/drawing/2014/main" id="{FD411D45-EBB1-7345-A827-D1DAC0543511}"/>
              </a:ext>
            </a:extLst>
          </p:cNvPr>
          <p:cNvSpPr/>
          <p:nvPr/>
        </p:nvSpPr>
        <p:spPr>
          <a:xfrm>
            <a:off x="5461000" y="2416795"/>
            <a:ext cx="1023037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=10)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40">
            <a:extLst>
              <a:ext uri="{FF2B5EF4-FFF2-40B4-BE49-F238E27FC236}">
                <a16:creationId xmlns:a16="http://schemas.microsoft.com/office/drawing/2014/main" id="{D7CA0A9C-D144-6646-A1EB-765E1B688F74}"/>
              </a:ext>
            </a:extLst>
          </p:cNvPr>
          <p:cNvSpPr/>
          <p:nvPr/>
        </p:nvSpPr>
        <p:spPr>
          <a:xfrm>
            <a:off x="5481133" y="2788335"/>
            <a:ext cx="1035861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=11)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Freeform 41">
            <a:extLst>
              <a:ext uri="{FF2B5EF4-FFF2-40B4-BE49-F238E27FC236}">
                <a16:creationId xmlns:a16="http://schemas.microsoft.com/office/drawing/2014/main" id="{1CE2877C-70D4-9F42-9575-CB324A127FC1}"/>
              </a:ext>
            </a:extLst>
          </p:cNvPr>
          <p:cNvSpPr/>
          <p:nvPr/>
        </p:nvSpPr>
        <p:spPr>
          <a:xfrm>
            <a:off x="2062839" y="2163931"/>
            <a:ext cx="1552663" cy="1117391"/>
          </a:xfrm>
          <a:custGeom>
            <a:avLst/>
            <a:gdLst>
              <a:gd name="connsiteX0" fmla="*/ 587677 w 1447592"/>
              <a:gd name="connsiteY0" fmla="*/ 7180 h 1340869"/>
              <a:gd name="connsiteX1" fmla="*/ 193539 w 1447592"/>
              <a:gd name="connsiteY1" fmla="*/ 70243 h 1340869"/>
              <a:gd name="connsiteX2" fmla="*/ 4353 w 1447592"/>
              <a:gd name="connsiteY2" fmla="*/ 464380 h 1340869"/>
              <a:gd name="connsiteX3" fmla="*/ 366960 w 1447592"/>
              <a:gd name="connsiteY3" fmla="*/ 1315718 h 1340869"/>
              <a:gd name="connsiteX4" fmla="*/ 1344422 w 1447592"/>
              <a:gd name="connsiteY4" fmla="*/ 1047705 h 1340869"/>
              <a:gd name="connsiteX5" fmla="*/ 1375953 w 1447592"/>
              <a:gd name="connsiteY5" fmla="*/ 354022 h 1340869"/>
              <a:gd name="connsiteX6" fmla="*/ 966049 w 1447592"/>
              <a:gd name="connsiteY6" fmla="*/ 38712 h 1340869"/>
              <a:gd name="connsiteX7" fmla="*/ 587677 w 1447592"/>
              <a:gd name="connsiteY7" fmla="*/ 7180 h 13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7592" h="1340869">
                <a:moveTo>
                  <a:pt x="587677" y="7180"/>
                </a:moveTo>
                <a:cubicBezTo>
                  <a:pt x="458925" y="12435"/>
                  <a:pt x="290759" y="-5957"/>
                  <a:pt x="193539" y="70243"/>
                </a:cubicBezTo>
                <a:cubicBezTo>
                  <a:pt x="96319" y="146443"/>
                  <a:pt x="-24550" y="256801"/>
                  <a:pt x="4353" y="464380"/>
                </a:cubicBezTo>
                <a:cubicBezTo>
                  <a:pt x="33256" y="671959"/>
                  <a:pt x="143615" y="1218497"/>
                  <a:pt x="366960" y="1315718"/>
                </a:cubicBezTo>
                <a:cubicBezTo>
                  <a:pt x="590305" y="1412939"/>
                  <a:pt x="1176257" y="1207988"/>
                  <a:pt x="1344422" y="1047705"/>
                </a:cubicBezTo>
                <a:cubicBezTo>
                  <a:pt x="1512588" y="887422"/>
                  <a:pt x="1439015" y="522187"/>
                  <a:pt x="1375953" y="354022"/>
                </a:cubicBezTo>
                <a:cubicBezTo>
                  <a:pt x="1312891" y="185857"/>
                  <a:pt x="1100056" y="93891"/>
                  <a:pt x="966049" y="38712"/>
                </a:cubicBezTo>
                <a:cubicBezTo>
                  <a:pt x="832042" y="-16467"/>
                  <a:pt x="716429" y="1925"/>
                  <a:pt x="587677" y="7180"/>
                </a:cubicBezTo>
                <a:close/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7" name="Freeform 45">
            <a:extLst>
              <a:ext uri="{FF2B5EF4-FFF2-40B4-BE49-F238E27FC236}">
                <a16:creationId xmlns:a16="http://schemas.microsoft.com/office/drawing/2014/main" id="{032179CD-D924-9042-BA8F-299EFD545B11}"/>
              </a:ext>
            </a:extLst>
          </p:cNvPr>
          <p:cNvSpPr/>
          <p:nvPr/>
        </p:nvSpPr>
        <p:spPr>
          <a:xfrm>
            <a:off x="5461001" y="2212765"/>
            <a:ext cx="1387344" cy="1102725"/>
          </a:xfrm>
          <a:custGeom>
            <a:avLst/>
            <a:gdLst>
              <a:gd name="connsiteX0" fmla="*/ 554848 w 1504809"/>
              <a:gd name="connsiteY0" fmla="*/ 3503 h 1323270"/>
              <a:gd name="connsiteX1" fmla="*/ 97648 w 1504809"/>
              <a:gd name="connsiteY1" fmla="*/ 98096 h 1323270"/>
              <a:gd name="connsiteX2" fmla="*/ 3055 w 1504809"/>
              <a:gd name="connsiteY2" fmla="*/ 760248 h 1323270"/>
              <a:gd name="connsiteX3" fmla="*/ 160710 w 1504809"/>
              <a:gd name="connsiteY3" fmla="*/ 1233213 h 1323270"/>
              <a:gd name="connsiteX4" fmla="*/ 1201235 w 1504809"/>
              <a:gd name="connsiteY4" fmla="*/ 1264744 h 1323270"/>
              <a:gd name="connsiteX5" fmla="*/ 1500779 w 1504809"/>
              <a:gd name="connsiteY5" fmla="*/ 602593 h 1323270"/>
              <a:gd name="connsiteX6" fmla="*/ 1043579 w 1504809"/>
              <a:gd name="connsiteY6" fmla="*/ 98096 h 1323270"/>
              <a:gd name="connsiteX7" fmla="*/ 554848 w 1504809"/>
              <a:gd name="connsiteY7" fmla="*/ 3503 h 1323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4809" h="1323270">
                <a:moveTo>
                  <a:pt x="554848" y="3503"/>
                </a:moveTo>
                <a:cubicBezTo>
                  <a:pt x="397193" y="3503"/>
                  <a:pt x="189613" y="-28028"/>
                  <a:pt x="97648" y="98096"/>
                </a:cubicBezTo>
                <a:cubicBezTo>
                  <a:pt x="5683" y="224220"/>
                  <a:pt x="-7455" y="571062"/>
                  <a:pt x="3055" y="760248"/>
                </a:cubicBezTo>
                <a:cubicBezTo>
                  <a:pt x="13565" y="949434"/>
                  <a:pt x="-38987" y="1149130"/>
                  <a:pt x="160710" y="1233213"/>
                </a:cubicBezTo>
                <a:cubicBezTo>
                  <a:pt x="360407" y="1317296"/>
                  <a:pt x="977890" y="1369847"/>
                  <a:pt x="1201235" y="1264744"/>
                </a:cubicBezTo>
                <a:cubicBezTo>
                  <a:pt x="1424580" y="1159641"/>
                  <a:pt x="1527055" y="797034"/>
                  <a:pt x="1500779" y="602593"/>
                </a:cubicBezTo>
                <a:cubicBezTo>
                  <a:pt x="1474503" y="408152"/>
                  <a:pt x="1201234" y="197944"/>
                  <a:pt x="1043579" y="98096"/>
                </a:cubicBezTo>
                <a:cubicBezTo>
                  <a:pt x="885924" y="-1752"/>
                  <a:pt x="712503" y="3503"/>
                  <a:pt x="554848" y="3503"/>
                </a:cubicBezTo>
                <a:close/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8" name="Text Box 16">
            <a:extLst>
              <a:ext uri="{FF2B5EF4-FFF2-40B4-BE49-F238E27FC236}">
                <a16:creationId xmlns:a16="http://schemas.microsoft.com/office/drawing/2014/main" id="{96E68FC6-D7B8-094A-BDBD-529CD1512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3746500"/>
            <a:ext cx="4558573" cy="7483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0000" tIns="0" rIns="60000" bIns="30000">
            <a:spAutoFit/>
          </a:bodyPr>
          <a:lstStyle>
            <a:defPPr>
              <a:defRPr lang="en-US"/>
            </a:defPPr>
            <a:lvl1pPr algn="ctr">
              <a:defRPr sz="2800" i="1">
                <a:latin typeface="Candara" pitchFamily="34" charset="0"/>
              </a:defRPr>
            </a:lvl1pPr>
          </a:lstStyle>
          <a:p>
            <a:r>
              <a:rPr lang="en-US" altLang="zh-CN" sz="2333" i="0" dirty="0">
                <a:latin typeface="Eras Medium ITC" pitchFamily="34" charset="0"/>
              </a:rPr>
              <a:t>Will Server1 show X in front of Y, and Server2 show Y in front of X?</a:t>
            </a:r>
          </a:p>
        </p:txBody>
      </p:sp>
      <p:cxnSp>
        <p:nvCxnSpPr>
          <p:cNvPr id="29" name="Straight Connector 63">
            <a:extLst>
              <a:ext uri="{FF2B5EF4-FFF2-40B4-BE49-F238E27FC236}">
                <a16:creationId xmlns:a16="http://schemas.microsoft.com/office/drawing/2014/main" id="{226D1D21-7A70-CF41-AEAD-602482E381D4}"/>
              </a:ext>
            </a:extLst>
          </p:cNvPr>
          <p:cNvCxnSpPr/>
          <p:nvPr/>
        </p:nvCxnSpPr>
        <p:spPr>
          <a:xfrm flipH="1" flipV="1">
            <a:off x="2678000" y="3363310"/>
            <a:ext cx="1" cy="363237"/>
          </a:xfrm>
          <a:prstGeom prst="line">
            <a:avLst/>
          </a:prstGeom>
          <a:ln w="3175">
            <a:solidFill>
              <a:srgbClr val="FF0066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64">
            <a:extLst>
              <a:ext uri="{FF2B5EF4-FFF2-40B4-BE49-F238E27FC236}">
                <a16:creationId xmlns:a16="http://schemas.microsoft.com/office/drawing/2014/main" id="{2A6F54B9-B2B3-624C-B8CD-E75DB2FD5F89}"/>
              </a:ext>
            </a:extLst>
          </p:cNvPr>
          <p:cNvCxnSpPr/>
          <p:nvPr/>
        </p:nvCxnSpPr>
        <p:spPr>
          <a:xfrm flipV="1">
            <a:off x="6121037" y="3363310"/>
            <a:ext cx="0" cy="363237"/>
          </a:xfrm>
          <a:prstGeom prst="line">
            <a:avLst/>
          </a:prstGeom>
          <a:ln w="3175">
            <a:solidFill>
              <a:srgbClr val="FF0066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16">
            <a:extLst>
              <a:ext uri="{FF2B5EF4-FFF2-40B4-BE49-F238E27FC236}">
                <a16:creationId xmlns:a16="http://schemas.microsoft.com/office/drawing/2014/main" id="{5C83E134-5BAD-094C-83F0-BE5AFDE4B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1000" y="4922949"/>
            <a:ext cx="4650000" cy="3231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tIns="0" bIns="0" anchor="ctr" anchorCtr="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defRPr>
            </a:lvl1pPr>
          </a:lstStyle>
          <a:p>
            <a:pPr algn="ctr"/>
            <a:r>
              <a:rPr lang="en-US" altLang="zh-CN" sz="2333" b="1" dirty="0"/>
              <a:t>Goal</a:t>
            </a:r>
            <a:r>
              <a:rPr lang="en-US" altLang="zh-CN" sz="2333" dirty="0"/>
              <a:t>: eventual state convergence</a:t>
            </a:r>
          </a:p>
        </p:txBody>
      </p:sp>
      <p:cxnSp>
        <p:nvCxnSpPr>
          <p:cNvPr id="32" name="Straight Connector 66">
            <a:extLst>
              <a:ext uri="{FF2B5EF4-FFF2-40B4-BE49-F238E27FC236}">
                <a16:creationId xmlns:a16="http://schemas.microsoft.com/office/drawing/2014/main" id="{63E7B64B-B1D5-5349-A8FB-E5E03C818620}"/>
              </a:ext>
            </a:extLst>
          </p:cNvPr>
          <p:cNvCxnSpPr/>
          <p:nvPr/>
        </p:nvCxnSpPr>
        <p:spPr>
          <a:xfrm>
            <a:off x="4381500" y="4483956"/>
            <a:ext cx="0" cy="405544"/>
          </a:xfrm>
          <a:prstGeom prst="line">
            <a:avLst/>
          </a:prstGeom>
          <a:ln w="3175">
            <a:solidFill>
              <a:srgbClr val="FF0066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7744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 animBg="1"/>
      <p:bldP spid="18" grpId="0"/>
      <p:bldP spid="19" grpId="0"/>
      <p:bldP spid="20" grpId="0"/>
      <p:bldP spid="24" grpId="0"/>
      <p:bldP spid="25" grpId="0"/>
      <p:bldP spid="26" grpId="0" animBg="1"/>
      <p:bldP spid="27" grpId="0" animBg="1"/>
      <p:bldP spid="28" grpId="0" animBg="1"/>
      <p:bldP spid="3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63F4BE-3F24-0541-B0C8-27297C358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Solution: Ordered Update Log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1A5391-0123-754B-9493-D1A24ED3D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592288"/>
          </a:xfrm>
        </p:spPr>
        <p:txBody>
          <a:bodyPr/>
          <a:lstStyle/>
          <a:p>
            <a:r>
              <a:rPr kumimoji="1" lang="en" altLang="zh-CN" dirty="0"/>
              <a:t>Ordered list of updates at each node</a:t>
            </a:r>
          </a:p>
          <a:p>
            <a:pPr lvl="1"/>
            <a:r>
              <a:rPr kumimoji="1" lang="en" altLang="zh-CN" dirty="0"/>
              <a:t>Record the updates in a log, and sort it according to some order</a:t>
            </a:r>
          </a:p>
          <a:p>
            <a:r>
              <a:rPr kumimoji="1" lang="en" altLang="zh-CN" dirty="0"/>
              <a:t>Delay the updates, until we are sure that it can be ordered </a:t>
            </a:r>
          </a:p>
          <a:p>
            <a:r>
              <a:rPr kumimoji="1" lang="en" altLang="zh-CN" dirty="0"/>
              <a:t>Syncing: ensure both nodes have the same updates in log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8E0E36-6637-124E-B675-7BD2EB6C1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41</a:t>
            </a:fld>
            <a:endParaRPr lang="zh-CN" altLang="en-US" dirty="0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1EE9A670-8C6D-068D-4DF9-6E52BB556416}"/>
              </a:ext>
            </a:extLst>
          </p:cNvPr>
          <p:cNvSpPr/>
          <p:nvPr/>
        </p:nvSpPr>
        <p:spPr>
          <a:xfrm>
            <a:off x="5940152" y="3759893"/>
            <a:ext cx="1271502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 to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chat w/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uid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43">
            <a:extLst>
              <a:ext uri="{FF2B5EF4-FFF2-40B4-BE49-F238E27FC236}">
                <a16:creationId xmlns:a16="http://schemas.microsoft.com/office/drawing/2014/main" id="{4EF12B53-9719-CAA0-F52D-D6D93EBC9CD8}"/>
              </a:ext>
            </a:extLst>
          </p:cNvPr>
          <p:cNvSpPr/>
          <p:nvPr/>
        </p:nvSpPr>
        <p:spPr>
          <a:xfrm>
            <a:off x="1874649" y="3765393"/>
            <a:ext cx="1271503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 to 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chat w/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uid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8" name="Rectangle 44">
            <a:extLst>
              <a:ext uri="{FF2B5EF4-FFF2-40B4-BE49-F238E27FC236}">
                <a16:creationId xmlns:a16="http://schemas.microsoft.com/office/drawing/2014/main" id="{78C3E75C-EB87-C975-83A3-0D2204E3F51B}"/>
              </a:ext>
            </a:extLst>
          </p:cNvPr>
          <p:cNvSpPr/>
          <p:nvPr/>
        </p:nvSpPr>
        <p:spPr>
          <a:xfrm>
            <a:off x="2431652" y="3188393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A58C563A-BE4D-7C8B-8254-10492665F224}"/>
              </a:ext>
            </a:extLst>
          </p:cNvPr>
          <p:cNvSpPr/>
          <p:nvPr/>
        </p:nvSpPr>
        <p:spPr>
          <a:xfrm>
            <a:off x="6338740" y="3244893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8">
            <a:extLst>
              <a:ext uri="{FF2B5EF4-FFF2-40B4-BE49-F238E27FC236}">
                <a16:creationId xmlns:a16="http://schemas.microsoft.com/office/drawing/2014/main" id="{44AD8A8D-5818-3F71-9F2C-45F5EA61A246}"/>
              </a:ext>
            </a:extLst>
          </p:cNvPr>
          <p:cNvSpPr/>
          <p:nvPr/>
        </p:nvSpPr>
        <p:spPr>
          <a:xfrm>
            <a:off x="30081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49">
            <a:extLst>
              <a:ext uri="{FF2B5EF4-FFF2-40B4-BE49-F238E27FC236}">
                <a16:creationId xmlns:a16="http://schemas.microsoft.com/office/drawing/2014/main" id="{2CD6ED7B-775D-B390-AFF1-3CADB9084EDA}"/>
              </a:ext>
            </a:extLst>
          </p:cNvPr>
          <p:cNvSpPr/>
          <p:nvPr/>
        </p:nvSpPr>
        <p:spPr>
          <a:xfrm>
            <a:off x="52356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Curved Connector 53">
            <a:extLst>
              <a:ext uri="{FF2B5EF4-FFF2-40B4-BE49-F238E27FC236}">
                <a16:creationId xmlns:a16="http://schemas.microsoft.com/office/drawing/2014/main" id="{B4EDB344-43A8-9591-0936-2B492CDB4192}"/>
              </a:ext>
            </a:extLst>
          </p:cNvPr>
          <p:cNvCxnSpPr>
            <a:stCxn id="14" idx="3"/>
            <a:endCxn id="13" idx="3"/>
          </p:cNvCxnSpPr>
          <p:nvPr/>
        </p:nvCxnSpPr>
        <p:spPr>
          <a:xfrm rot="5400000">
            <a:off x="4507877" y="3254273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n 55">
            <a:extLst>
              <a:ext uri="{FF2B5EF4-FFF2-40B4-BE49-F238E27FC236}">
                <a16:creationId xmlns:a16="http://schemas.microsoft.com/office/drawing/2014/main" id="{C97CD19A-AD3E-59B4-5CF4-7CF154D29F94}"/>
              </a:ext>
            </a:extLst>
          </p:cNvPr>
          <p:cNvSpPr/>
          <p:nvPr/>
        </p:nvSpPr>
        <p:spPr>
          <a:xfrm>
            <a:off x="3901101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56">
            <a:extLst>
              <a:ext uri="{FF2B5EF4-FFF2-40B4-BE49-F238E27FC236}">
                <a16:creationId xmlns:a16="http://schemas.microsoft.com/office/drawing/2014/main" id="{20E67EA2-7E8D-7DD4-78A3-CF19D1957727}"/>
              </a:ext>
            </a:extLst>
          </p:cNvPr>
          <p:cNvSpPr/>
          <p:nvPr/>
        </p:nvSpPr>
        <p:spPr>
          <a:xfrm>
            <a:off x="4742797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57">
            <a:extLst>
              <a:ext uri="{FF2B5EF4-FFF2-40B4-BE49-F238E27FC236}">
                <a16:creationId xmlns:a16="http://schemas.microsoft.com/office/drawing/2014/main" id="{5C300B6B-5AFD-C70F-EB94-660E8D1FB096}"/>
              </a:ext>
            </a:extLst>
          </p:cNvPr>
          <p:cNvSpPr/>
          <p:nvPr/>
        </p:nvSpPr>
        <p:spPr>
          <a:xfrm>
            <a:off x="1166652" y="3349893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58">
            <a:extLst>
              <a:ext uri="{FF2B5EF4-FFF2-40B4-BE49-F238E27FC236}">
                <a16:creationId xmlns:a16="http://schemas.microsoft.com/office/drawing/2014/main" id="{3402E06E-9B46-B1B9-5FEC-926382809A1B}"/>
              </a:ext>
            </a:extLst>
          </p:cNvPr>
          <p:cNvCxnSpPr>
            <a:stCxn id="15" idx="3"/>
          </p:cNvCxnSpPr>
          <p:nvPr/>
        </p:nvCxnSpPr>
        <p:spPr>
          <a:xfrm>
            <a:off x="2066652" y="3559893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59">
            <a:extLst>
              <a:ext uri="{FF2B5EF4-FFF2-40B4-BE49-F238E27FC236}">
                <a16:creationId xmlns:a16="http://schemas.microsoft.com/office/drawing/2014/main" id="{C026C75D-DEE1-3BA5-1B27-39794B2FB665}"/>
              </a:ext>
            </a:extLst>
          </p:cNvPr>
          <p:cNvSpPr/>
          <p:nvPr/>
        </p:nvSpPr>
        <p:spPr>
          <a:xfrm>
            <a:off x="6920830" y="3364893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8" name="Straight Arrow Connector 60">
            <a:extLst>
              <a:ext uri="{FF2B5EF4-FFF2-40B4-BE49-F238E27FC236}">
                <a16:creationId xmlns:a16="http://schemas.microsoft.com/office/drawing/2014/main" id="{9D066697-A067-6BC5-0B6F-84B317FB2148}"/>
              </a:ext>
            </a:extLst>
          </p:cNvPr>
          <p:cNvCxnSpPr>
            <a:stCxn id="17" idx="1"/>
          </p:cNvCxnSpPr>
          <p:nvPr/>
        </p:nvCxnSpPr>
        <p:spPr>
          <a:xfrm flipH="1">
            <a:off x="5996652" y="3559893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29">
            <a:extLst>
              <a:ext uri="{FF2B5EF4-FFF2-40B4-BE49-F238E27FC236}">
                <a16:creationId xmlns:a16="http://schemas.microsoft.com/office/drawing/2014/main" id="{9AD18EAB-F39C-919F-1495-88140F4E23EF}"/>
              </a:ext>
            </a:extLst>
          </p:cNvPr>
          <p:cNvSpPr/>
          <p:nvPr/>
        </p:nvSpPr>
        <p:spPr>
          <a:xfrm>
            <a:off x="4272957" y="4067933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31">
            <a:extLst>
              <a:ext uri="{FF2B5EF4-FFF2-40B4-BE49-F238E27FC236}">
                <a16:creationId xmlns:a16="http://schemas.microsoft.com/office/drawing/2014/main" id="{CE35D207-FEAF-B832-50DA-7241A45489F3}"/>
              </a:ext>
            </a:extLst>
          </p:cNvPr>
          <p:cNvSpPr/>
          <p:nvPr/>
        </p:nvSpPr>
        <p:spPr>
          <a:xfrm>
            <a:off x="1241498" y="4398688"/>
            <a:ext cx="70884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1" name="Rectangle 32">
            <a:extLst>
              <a:ext uri="{FF2B5EF4-FFF2-40B4-BE49-F238E27FC236}">
                <a16:creationId xmlns:a16="http://schemas.microsoft.com/office/drawing/2014/main" id="{84AAD10E-6978-FCA4-4BA5-D52B465D395A}"/>
              </a:ext>
            </a:extLst>
          </p:cNvPr>
          <p:cNvSpPr/>
          <p:nvPr/>
        </p:nvSpPr>
        <p:spPr>
          <a:xfrm>
            <a:off x="1222730" y="4778763"/>
            <a:ext cx="74411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2" name="Straight Connector 35">
            <a:extLst>
              <a:ext uri="{FF2B5EF4-FFF2-40B4-BE49-F238E27FC236}">
                <a16:creationId xmlns:a16="http://schemas.microsoft.com/office/drawing/2014/main" id="{C88A981F-C899-2CCB-D26E-297B4C75D662}"/>
              </a:ext>
            </a:extLst>
          </p:cNvPr>
          <p:cNvCxnSpPr/>
          <p:nvPr/>
        </p:nvCxnSpPr>
        <p:spPr>
          <a:xfrm>
            <a:off x="35161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7">
            <a:extLst>
              <a:ext uri="{FF2B5EF4-FFF2-40B4-BE49-F238E27FC236}">
                <a16:creationId xmlns:a16="http://schemas.microsoft.com/office/drawing/2014/main" id="{C33D969D-608D-2786-1B5D-D99AE0AC59B7}"/>
              </a:ext>
            </a:extLst>
          </p:cNvPr>
          <p:cNvCxnSpPr/>
          <p:nvPr/>
        </p:nvCxnSpPr>
        <p:spPr>
          <a:xfrm>
            <a:off x="54846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38">
            <a:extLst>
              <a:ext uri="{FF2B5EF4-FFF2-40B4-BE49-F238E27FC236}">
                <a16:creationId xmlns:a16="http://schemas.microsoft.com/office/drawing/2014/main" id="{34FBB819-0731-AD11-FAE9-49DDB1F803D9}"/>
              </a:ext>
            </a:extLst>
          </p:cNvPr>
          <p:cNvSpPr/>
          <p:nvPr/>
        </p:nvSpPr>
        <p:spPr>
          <a:xfrm>
            <a:off x="3603436" y="483567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9">
            <a:extLst>
              <a:ext uri="{FF2B5EF4-FFF2-40B4-BE49-F238E27FC236}">
                <a16:creationId xmlns:a16="http://schemas.microsoft.com/office/drawing/2014/main" id="{DE2DE70D-DBBD-4301-42A9-DB335A1D3B18}"/>
              </a:ext>
            </a:extLst>
          </p:cNvPr>
          <p:cNvSpPr/>
          <p:nvPr/>
        </p:nvSpPr>
        <p:spPr>
          <a:xfrm>
            <a:off x="7098479" y="4408930"/>
            <a:ext cx="69602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Rectangle 40">
            <a:extLst>
              <a:ext uri="{FF2B5EF4-FFF2-40B4-BE49-F238E27FC236}">
                <a16:creationId xmlns:a16="http://schemas.microsoft.com/office/drawing/2014/main" id="{DFB6C482-1155-0EB2-06A8-67CB8FC787F4}"/>
              </a:ext>
            </a:extLst>
          </p:cNvPr>
          <p:cNvSpPr/>
          <p:nvPr/>
        </p:nvSpPr>
        <p:spPr>
          <a:xfrm>
            <a:off x="7098479" y="4782273"/>
            <a:ext cx="70884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754B1C0D-2774-9000-A84C-F19B71D66C59}"/>
              </a:ext>
            </a:extLst>
          </p:cNvPr>
          <p:cNvGrpSpPr/>
          <p:nvPr/>
        </p:nvGrpSpPr>
        <p:grpSpPr>
          <a:xfrm>
            <a:off x="1043608" y="4265929"/>
            <a:ext cx="1076625" cy="892909"/>
            <a:chOff x="1043608" y="4265929"/>
            <a:chExt cx="1076625" cy="892909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55025B5B-2983-163D-C08D-C0EA514F4B59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062D8A62-9C18-9D88-7422-62E05132736B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EDBC23D9-A4CA-CD93-6E4C-376CFABE3820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12D3DF18-6FF5-7C0B-E33D-48F9ED9F5160}"/>
              </a:ext>
            </a:extLst>
          </p:cNvPr>
          <p:cNvGrpSpPr/>
          <p:nvPr/>
        </p:nvGrpSpPr>
        <p:grpSpPr>
          <a:xfrm>
            <a:off x="6902559" y="4265928"/>
            <a:ext cx="1076625" cy="892909"/>
            <a:chOff x="1043608" y="4265929"/>
            <a:chExt cx="1076625" cy="892909"/>
          </a:xfrm>
        </p:grpSpPr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DBA5994B-801B-9DBD-9FD9-31903DE0BA32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D068DD10-2BDD-7C2F-279B-BB569FEC352F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线连接符 42">
              <a:extLst>
                <a:ext uri="{FF2B5EF4-FFF2-40B4-BE49-F238E27FC236}">
                  <a16:creationId xmlns:a16="http://schemas.microsoft.com/office/drawing/2014/main" id="{998BAD4F-6C7B-9EA3-F433-1814E336CE6B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38">
            <a:extLst>
              <a:ext uri="{FF2B5EF4-FFF2-40B4-BE49-F238E27FC236}">
                <a16:creationId xmlns:a16="http://schemas.microsoft.com/office/drawing/2014/main" id="{9A24FEBE-00DD-EA70-4BAA-1A4E7DAF3DBB}"/>
              </a:ext>
            </a:extLst>
          </p:cNvPr>
          <p:cNvSpPr/>
          <p:nvPr/>
        </p:nvSpPr>
        <p:spPr>
          <a:xfrm>
            <a:off x="1318333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5" name="Rectangle 38">
            <a:extLst>
              <a:ext uri="{FF2B5EF4-FFF2-40B4-BE49-F238E27FC236}">
                <a16:creationId xmlns:a16="http://schemas.microsoft.com/office/drawing/2014/main" id="{D07C1B61-61D5-1E49-BF5B-585F63A73FE5}"/>
              </a:ext>
            </a:extLst>
          </p:cNvPr>
          <p:cNvSpPr/>
          <p:nvPr/>
        </p:nvSpPr>
        <p:spPr>
          <a:xfrm>
            <a:off x="7165774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93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9" grpId="0"/>
      <p:bldP spid="20" grpId="0"/>
      <p:bldP spid="21" grpId="0"/>
      <p:bldP spid="25" grpId="0"/>
      <p:bldP spid="2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63F4BE-3F24-0541-B0C8-27297C358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Solution: Ordered Update Log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1A5391-0123-754B-9493-D1A24ED3D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592288"/>
          </a:xfrm>
        </p:spPr>
        <p:txBody>
          <a:bodyPr/>
          <a:lstStyle/>
          <a:p>
            <a:r>
              <a:rPr kumimoji="1" lang="en" altLang="zh-CN" dirty="0"/>
              <a:t>Ordered list of updates at each node</a:t>
            </a:r>
          </a:p>
          <a:p>
            <a:pPr lvl="1"/>
            <a:r>
              <a:rPr kumimoji="1" lang="en" altLang="zh-CN" dirty="0"/>
              <a:t>Record the updates in a log, and sort it according to some order</a:t>
            </a:r>
          </a:p>
          <a:p>
            <a:r>
              <a:rPr kumimoji="1" lang="en" altLang="zh-CN" dirty="0"/>
              <a:t>Delay the updates, until we are sure that it can be ordered </a:t>
            </a:r>
          </a:p>
          <a:p>
            <a:r>
              <a:rPr kumimoji="1" lang="en" altLang="zh-CN" dirty="0"/>
              <a:t>Syncing: ensure both nodes have the same updates in log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8E0E36-6637-124E-B675-7BD2EB6C1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42</a:t>
            </a:fld>
            <a:endParaRPr lang="zh-CN" altLang="en-US" dirty="0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1EE9A670-8C6D-068D-4DF9-6E52BB556416}"/>
              </a:ext>
            </a:extLst>
          </p:cNvPr>
          <p:cNvSpPr/>
          <p:nvPr/>
        </p:nvSpPr>
        <p:spPr>
          <a:xfrm>
            <a:off x="5940152" y="3759893"/>
            <a:ext cx="1455848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 to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album w/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uid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43">
            <a:extLst>
              <a:ext uri="{FF2B5EF4-FFF2-40B4-BE49-F238E27FC236}">
                <a16:creationId xmlns:a16="http://schemas.microsoft.com/office/drawing/2014/main" id="{4EF12B53-9719-CAA0-F52D-D6D93EBC9CD8}"/>
              </a:ext>
            </a:extLst>
          </p:cNvPr>
          <p:cNvSpPr/>
          <p:nvPr/>
        </p:nvSpPr>
        <p:spPr>
          <a:xfrm>
            <a:off x="1690304" y="3765393"/>
            <a:ext cx="1455848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 to 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album w/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uid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8" name="Rectangle 44">
            <a:extLst>
              <a:ext uri="{FF2B5EF4-FFF2-40B4-BE49-F238E27FC236}">
                <a16:creationId xmlns:a16="http://schemas.microsoft.com/office/drawing/2014/main" id="{78C3E75C-EB87-C975-83A3-0D2204E3F51B}"/>
              </a:ext>
            </a:extLst>
          </p:cNvPr>
          <p:cNvSpPr/>
          <p:nvPr/>
        </p:nvSpPr>
        <p:spPr>
          <a:xfrm>
            <a:off x="2431652" y="3188393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A58C563A-BE4D-7C8B-8254-10492665F224}"/>
              </a:ext>
            </a:extLst>
          </p:cNvPr>
          <p:cNvSpPr/>
          <p:nvPr/>
        </p:nvSpPr>
        <p:spPr>
          <a:xfrm>
            <a:off x="6338740" y="3244893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8">
            <a:extLst>
              <a:ext uri="{FF2B5EF4-FFF2-40B4-BE49-F238E27FC236}">
                <a16:creationId xmlns:a16="http://schemas.microsoft.com/office/drawing/2014/main" id="{44AD8A8D-5818-3F71-9F2C-45F5EA61A246}"/>
              </a:ext>
            </a:extLst>
          </p:cNvPr>
          <p:cNvSpPr/>
          <p:nvPr/>
        </p:nvSpPr>
        <p:spPr>
          <a:xfrm>
            <a:off x="30081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49">
            <a:extLst>
              <a:ext uri="{FF2B5EF4-FFF2-40B4-BE49-F238E27FC236}">
                <a16:creationId xmlns:a16="http://schemas.microsoft.com/office/drawing/2014/main" id="{2CD6ED7B-775D-B390-AFF1-3CADB9084EDA}"/>
              </a:ext>
            </a:extLst>
          </p:cNvPr>
          <p:cNvSpPr/>
          <p:nvPr/>
        </p:nvSpPr>
        <p:spPr>
          <a:xfrm>
            <a:off x="52356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Curved Connector 53">
            <a:extLst>
              <a:ext uri="{FF2B5EF4-FFF2-40B4-BE49-F238E27FC236}">
                <a16:creationId xmlns:a16="http://schemas.microsoft.com/office/drawing/2014/main" id="{B4EDB344-43A8-9591-0936-2B492CDB4192}"/>
              </a:ext>
            </a:extLst>
          </p:cNvPr>
          <p:cNvCxnSpPr>
            <a:stCxn id="14" idx="3"/>
            <a:endCxn id="13" idx="3"/>
          </p:cNvCxnSpPr>
          <p:nvPr/>
        </p:nvCxnSpPr>
        <p:spPr>
          <a:xfrm rot="5400000">
            <a:off x="4507877" y="3254273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n 55">
            <a:extLst>
              <a:ext uri="{FF2B5EF4-FFF2-40B4-BE49-F238E27FC236}">
                <a16:creationId xmlns:a16="http://schemas.microsoft.com/office/drawing/2014/main" id="{C97CD19A-AD3E-59B4-5CF4-7CF154D29F94}"/>
              </a:ext>
            </a:extLst>
          </p:cNvPr>
          <p:cNvSpPr/>
          <p:nvPr/>
        </p:nvSpPr>
        <p:spPr>
          <a:xfrm>
            <a:off x="3901101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56">
            <a:extLst>
              <a:ext uri="{FF2B5EF4-FFF2-40B4-BE49-F238E27FC236}">
                <a16:creationId xmlns:a16="http://schemas.microsoft.com/office/drawing/2014/main" id="{20E67EA2-7E8D-7DD4-78A3-CF19D1957727}"/>
              </a:ext>
            </a:extLst>
          </p:cNvPr>
          <p:cNvSpPr/>
          <p:nvPr/>
        </p:nvSpPr>
        <p:spPr>
          <a:xfrm>
            <a:off x="4742797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57">
            <a:extLst>
              <a:ext uri="{FF2B5EF4-FFF2-40B4-BE49-F238E27FC236}">
                <a16:creationId xmlns:a16="http://schemas.microsoft.com/office/drawing/2014/main" id="{5C300B6B-5AFD-C70F-EB94-660E8D1FB096}"/>
              </a:ext>
            </a:extLst>
          </p:cNvPr>
          <p:cNvSpPr/>
          <p:nvPr/>
        </p:nvSpPr>
        <p:spPr>
          <a:xfrm>
            <a:off x="1166652" y="3349893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58">
            <a:extLst>
              <a:ext uri="{FF2B5EF4-FFF2-40B4-BE49-F238E27FC236}">
                <a16:creationId xmlns:a16="http://schemas.microsoft.com/office/drawing/2014/main" id="{3402E06E-9B46-B1B9-5FEC-926382809A1B}"/>
              </a:ext>
            </a:extLst>
          </p:cNvPr>
          <p:cNvCxnSpPr>
            <a:stCxn id="15" idx="3"/>
          </p:cNvCxnSpPr>
          <p:nvPr/>
        </p:nvCxnSpPr>
        <p:spPr>
          <a:xfrm>
            <a:off x="2066652" y="3559893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59">
            <a:extLst>
              <a:ext uri="{FF2B5EF4-FFF2-40B4-BE49-F238E27FC236}">
                <a16:creationId xmlns:a16="http://schemas.microsoft.com/office/drawing/2014/main" id="{C026C75D-DEE1-3BA5-1B27-39794B2FB665}"/>
              </a:ext>
            </a:extLst>
          </p:cNvPr>
          <p:cNvSpPr/>
          <p:nvPr/>
        </p:nvSpPr>
        <p:spPr>
          <a:xfrm>
            <a:off x="6920830" y="3364893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8" name="Straight Arrow Connector 60">
            <a:extLst>
              <a:ext uri="{FF2B5EF4-FFF2-40B4-BE49-F238E27FC236}">
                <a16:creationId xmlns:a16="http://schemas.microsoft.com/office/drawing/2014/main" id="{9D066697-A067-6BC5-0B6F-84B317FB2148}"/>
              </a:ext>
            </a:extLst>
          </p:cNvPr>
          <p:cNvCxnSpPr>
            <a:stCxn id="17" idx="1"/>
          </p:cNvCxnSpPr>
          <p:nvPr/>
        </p:nvCxnSpPr>
        <p:spPr>
          <a:xfrm flipH="1">
            <a:off x="5996652" y="3559893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29">
            <a:extLst>
              <a:ext uri="{FF2B5EF4-FFF2-40B4-BE49-F238E27FC236}">
                <a16:creationId xmlns:a16="http://schemas.microsoft.com/office/drawing/2014/main" id="{9AD18EAB-F39C-919F-1495-88140F4E23EF}"/>
              </a:ext>
            </a:extLst>
          </p:cNvPr>
          <p:cNvSpPr/>
          <p:nvPr/>
        </p:nvSpPr>
        <p:spPr>
          <a:xfrm>
            <a:off x="4272957" y="4067933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31">
            <a:extLst>
              <a:ext uri="{FF2B5EF4-FFF2-40B4-BE49-F238E27FC236}">
                <a16:creationId xmlns:a16="http://schemas.microsoft.com/office/drawing/2014/main" id="{CE35D207-FEAF-B832-50DA-7241A45489F3}"/>
              </a:ext>
            </a:extLst>
          </p:cNvPr>
          <p:cNvSpPr/>
          <p:nvPr/>
        </p:nvSpPr>
        <p:spPr>
          <a:xfrm>
            <a:off x="1241498" y="4398688"/>
            <a:ext cx="70884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1" name="Rectangle 32">
            <a:extLst>
              <a:ext uri="{FF2B5EF4-FFF2-40B4-BE49-F238E27FC236}">
                <a16:creationId xmlns:a16="http://schemas.microsoft.com/office/drawing/2014/main" id="{84AAD10E-6978-FCA4-4BA5-D52B465D395A}"/>
              </a:ext>
            </a:extLst>
          </p:cNvPr>
          <p:cNvSpPr/>
          <p:nvPr/>
        </p:nvSpPr>
        <p:spPr>
          <a:xfrm>
            <a:off x="1222730" y="4778763"/>
            <a:ext cx="74411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2" name="Straight Connector 35">
            <a:extLst>
              <a:ext uri="{FF2B5EF4-FFF2-40B4-BE49-F238E27FC236}">
                <a16:creationId xmlns:a16="http://schemas.microsoft.com/office/drawing/2014/main" id="{C88A981F-C899-2CCB-D26E-297B4C75D662}"/>
              </a:ext>
            </a:extLst>
          </p:cNvPr>
          <p:cNvCxnSpPr/>
          <p:nvPr/>
        </p:nvCxnSpPr>
        <p:spPr>
          <a:xfrm>
            <a:off x="35161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7">
            <a:extLst>
              <a:ext uri="{FF2B5EF4-FFF2-40B4-BE49-F238E27FC236}">
                <a16:creationId xmlns:a16="http://schemas.microsoft.com/office/drawing/2014/main" id="{C33D969D-608D-2786-1B5D-D99AE0AC59B7}"/>
              </a:ext>
            </a:extLst>
          </p:cNvPr>
          <p:cNvCxnSpPr/>
          <p:nvPr/>
        </p:nvCxnSpPr>
        <p:spPr>
          <a:xfrm>
            <a:off x="54846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38">
            <a:extLst>
              <a:ext uri="{FF2B5EF4-FFF2-40B4-BE49-F238E27FC236}">
                <a16:creationId xmlns:a16="http://schemas.microsoft.com/office/drawing/2014/main" id="{34FBB819-0731-AD11-FAE9-49DDB1F803D9}"/>
              </a:ext>
            </a:extLst>
          </p:cNvPr>
          <p:cNvSpPr/>
          <p:nvPr/>
        </p:nvSpPr>
        <p:spPr>
          <a:xfrm>
            <a:off x="3603436" y="483567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9">
            <a:extLst>
              <a:ext uri="{FF2B5EF4-FFF2-40B4-BE49-F238E27FC236}">
                <a16:creationId xmlns:a16="http://schemas.microsoft.com/office/drawing/2014/main" id="{DE2DE70D-DBBD-4301-42A9-DB335A1D3B18}"/>
              </a:ext>
            </a:extLst>
          </p:cNvPr>
          <p:cNvSpPr/>
          <p:nvPr/>
        </p:nvSpPr>
        <p:spPr>
          <a:xfrm>
            <a:off x="7098479" y="4408930"/>
            <a:ext cx="70884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Rectangle 40">
            <a:extLst>
              <a:ext uri="{FF2B5EF4-FFF2-40B4-BE49-F238E27FC236}">
                <a16:creationId xmlns:a16="http://schemas.microsoft.com/office/drawing/2014/main" id="{DFB6C482-1155-0EB2-06A8-67CB8FC787F4}"/>
              </a:ext>
            </a:extLst>
          </p:cNvPr>
          <p:cNvSpPr/>
          <p:nvPr/>
        </p:nvSpPr>
        <p:spPr>
          <a:xfrm>
            <a:off x="7098479" y="4782273"/>
            <a:ext cx="69602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754B1C0D-2774-9000-A84C-F19B71D66C59}"/>
              </a:ext>
            </a:extLst>
          </p:cNvPr>
          <p:cNvGrpSpPr/>
          <p:nvPr/>
        </p:nvGrpSpPr>
        <p:grpSpPr>
          <a:xfrm>
            <a:off x="1043608" y="4265929"/>
            <a:ext cx="1076625" cy="892909"/>
            <a:chOff x="1043608" y="4265929"/>
            <a:chExt cx="1076625" cy="892909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55025B5B-2983-163D-C08D-C0EA514F4B59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062D8A62-9C18-9D88-7422-62E05132736B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EDBC23D9-A4CA-CD93-6E4C-376CFABE3820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12D3DF18-6FF5-7C0B-E33D-48F9ED9F5160}"/>
              </a:ext>
            </a:extLst>
          </p:cNvPr>
          <p:cNvGrpSpPr/>
          <p:nvPr/>
        </p:nvGrpSpPr>
        <p:grpSpPr>
          <a:xfrm>
            <a:off x="6902559" y="4265928"/>
            <a:ext cx="1076625" cy="892909"/>
            <a:chOff x="1043608" y="4265929"/>
            <a:chExt cx="1076625" cy="892909"/>
          </a:xfrm>
        </p:grpSpPr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DBA5994B-801B-9DBD-9FD9-31903DE0BA32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D068DD10-2BDD-7C2F-279B-BB569FEC352F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线连接符 42">
              <a:extLst>
                <a:ext uri="{FF2B5EF4-FFF2-40B4-BE49-F238E27FC236}">
                  <a16:creationId xmlns:a16="http://schemas.microsoft.com/office/drawing/2014/main" id="{998BAD4F-6C7B-9EA3-F433-1814E336CE6B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38">
            <a:extLst>
              <a:ext uri="{FF2B5EF4-FFF2-40B4-BE49-F238E27FC236}">
                <a16:creationId xmlns:a16="http://schemas.microsoft.com/office/drawing/2014/main" id="{9A24FEBE-00DD-EA70-4BAA-1A4E7DAF3DBB}"/>
              </a:ext>
            </a:extLst>
          </p:cNvPr>
          <p:cNvSpPr/>
          <p:nvPr/>
        </p:nvSpPr>
        <p:spPr>
          <a:xfrm>
            <a:off x="1318333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5" name="Rectangle 38">
            <a:extLst>
              <a:ext uri="{FF2B5EF4-FFF2-40B4-BE49-F238E27FC236}">
                <a16:creationId xmlns:a16="http://schemas.microsoft.com/office/drawing/2014/main" id="{D07C1B61-61D5-1E49-BF5B-585F63A73FE5}"/>
              </a:ext>
            </a:extLst>
          </p:cNvPr>
          <p:cNvSpPr/>
          <p:nvPr/>
        </p:nvSpPr>
        <p:spPr>
          <a:xfrm>
            <a:off x="7165774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677D5189-60E4-E791-009C-237F2AEF4B7F}"/>
              </a:ext>
            </a:extLst>
          </p:cNvPr>
          <p:cNvSpPr/>
          <p:nvPr/>
        </p:nvSpPr>
        <p:spPr>
          <a:xfrm>
            <a:off x="1121566" y="4238723"/>
            <a:ext cx="900000" cy="1005193"/>
          </a:xfrm>
          <a:prstGeom prst="ellipse">
            <a:avLst/>
          </a:prstGeom>
          <a:ln w="28575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CE311B98-04EE-CFB4-A999-62BF26811D93}"/>
              </a:ext>
            </a:extLst>
          </p:cNvPr>
          <p:cNvSpPr/>
          <p:nvPr/>
        </p:nvSpPr>
        <p:spPr>
          <a:xfrm>
            <a:off x="6986844" y="4160769"/>
            <a:ext cx="900000" cy="1005193"/>
          </a:xfrm>
          <a:prstGeom prst="ellipse">
            <a:avLst/>
          </a:prstGeom>
          <a:ln w="28575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Rectangle 38">
            <a:extLst>
              <a:ext uri="{FF2B5EF4-FFF2-40B4-BE49-F238E27FC236}">
                <a16:creationId xmlns:a16="http://schemas.microsoft.com/office/drawing/2014/main" id="{3BE46137-1EF8-5687-1480-1DF02F83CF4A}"/>
              </a:ext>
            </a:extLst>
          </p:cNvPr>
          <p:cNvSpPr/>
          <p:nvPr/>
        </p:nvSpPr>
        <p:spPr>
          <a:xfrm>
            <a:off x="7540266" y="3994186"/>
            <a:ext cx="5196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Sort</a:t>
            </a:r>
            <a:endParaRPr lang="zh-CN" altLang="en-US" sz="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1" name="Rectangle 38">
            <a:extLst>
              <a:ext uri="{FF2B5EF4-FFF2-40B4-BE49-F238E27FC236}">
                <a16:creationId xmlns:a16="http://schemas.microsoft.com/office/drawing/2014/main" id="{681CBB52-7800-0E87-DA15-0A96483AB145}"/>
              </a:ext>
            </a:extLst>
          </p:cNvPr>
          <p:cNvSpPr/>
          <p:nvPr/>
        </p:nvSpPr>
        <p:spPr>
          <a:xfrm>
            <a:off x="1040791" y="4002691"/>
            <a:ext cx="5196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Sort</a:t>
            </a:r>
            <a:endParaRPr lang="zh-CN" altLang="en-US" sz="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1118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63F4BE-3F24-0541-B0C8-27297C358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Solution: Ordered Update Log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1A5391-0123-754B-9493-D1A24ED3D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592288"/>
          </a:xfrm>
        </p:spPr>
        <p:txBody>
          <a:bodyPr/>
          <a:lstStyle/>
          <a:p>
            <a:r>
              <a:rPr kumimoji="1" lang="en" altLang="zh-CN" dirty="0"/>
              <a:t>Ordered list of updates at each node</a:t>
            </a:r>
          </a:p>
          <a:p>
            <a:pPr lvl="1"/>
            <a:r>
              <a:rPr kumimoji="1" lang="en" altLang="zh-CN" dirty="0"/>
              <a:t>Record the updates in a log, and sort it according to some order</a:t>
            </a:r>
          </a:p>
          <a:p>
            <a:r>
              <a:rPr kumimoji="1" lang="en" altLang="zh-CN" dirty="0"/>
              <a:t>Delay the updates, until we are sure that it can be ordered </a:t>
            </a:r>
          </a:p>
          <a:p>
            <a:r>
              <a:rPr kumimoji="1" lang="en" altLang="zh-CN" dirty="0"/>
              <a:t>Syncing: ensure both nodes have the same updates in log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8E0E36-6637-124E-B675-7BD2EB6C1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43</a:t>
            </a:fld>
            <a:endParaRPr lang="zh-CN" altLang="en-US" dirty="0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1EE9A670-8C6D-068D-4DF9-6E52BB556416}"/>
              </a:ext>
            </a:extLst>
          </p:cNvPr>
          <p:cNvSpPr/>
          <p:nvPr/>
        </p:nvSpPr>
        <p:spPr>
          <a:xfrm>
            <a:off x="5940152" y="3759893"/>
            <a:ext cx="1443024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 to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album w/ aid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43">
            <a:extLst>
              <a:ext uri="{FF2B5EF4-FFF2-40B4-BE49-F238E27FC236}">
                <a16:creationId xmlns:a16="http://schemas.microsoft.com/office/drawing/2014/main" id="{4EF12B53-9719-CAA0-F52D-D6D93EBC9CD8}"/>
              </a:ext>
            </a:extLst>
          </p:cNvPr>
          <p:cNvSpPr/>
          <p:nvPr/>
        </p:nvSpPr>
        <p:spPr>
          <a:xfrm>
            <a:off x="1703128" y="3765393"/>
            <a:ext cx="1443024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 to 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album w/ aid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8" name="Rectangle 44">
            <a:extLst>
              <a:ext uri="{FF2B5EF4-FFF2-40B4-BE49-F238E27FC236}">
                <a16:creationId xmlns:a16="http://schemas.microsoft.com/office/drawing/2014/main" id="{78C3E75C-EB87-C975-83A3-0D2204E3F51B}"/>
              </a:ext>
            </a:extLst>
          </p:cNvPr>
          <p:cNvSpPr/>
          <p:nvPr/>
        </p:nvSpPr>
        <p:spPr>
          <a:xfrm>
            <a:off x="2431652" y="3188393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A58C563A-BE4D-7C8B-8254-10492665F224}"/>
              </a:ext>
            </a:extLst>
          </p:cNvPr>
          <p:cNvSpPr/>
          <p:nvPr/>
        </p:nvSpPr>
        <p:spPr>
          <a:xfrm>
            <a:off x="6338740" y="3244893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8">
            <a:extLst>
              <a:ext uri="{FF2B5EF4-FFF2-40B4-BE49-F238E27FC236}">
                <a16:creationId xmlns:a16="http://schemas.microsoft.com/office/drawing/2014/main" id="{44AD8A8D-5818-3F71-9F2C-45F5EA61A246}"/>
              </a:ext>
            </a:extLst>
          </p:cNvPr>
          <p:cNvSpPr/>
          <p:nvPr/>
        </p:nvSpPr>
        <p:spPr>
          <a:xfrm>
            <a:off x="30081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49">
            <a:extLst>
              <a:ext uri="{FF2B5EF4-FFF2-40B4-BE49-F238E27FC236}">
                <a16:creationId xmlns:a16="http://schemas.microsoft.com/office/drawing/2014/main" id="{2CD6ED7B-775D-B390-AFF1-3CADB9084EDA}"/>
              </a:ext>
            </a:extLst>
          </p:cNvPr>
          <p:cNvSpPr/>
          <p:nvPr/>
        </p:nvSpPr>
        <p:spPr>
          <a:xfrm>
            <a:off x="52356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Curved Connector 53">
            <a:extLst>
              <a:ext uri="{FF2B5EF4-FFF2-40B4-BE49-F238E27FC236}">
                <a16:creationId xmlns:a16="http://schemas.microsoft.com/office/drawing/2014/main" id="{B4EDB344-43A8-9591-0936-2B492CDB4192}"/>
              </a:ext>
            </a:extLst>
          </p:cNvPr>
          <p:cNvCxnSpPr>
            <a:stCxn id="14" idx="3"/>
            <a:endCxn id="13" idx="3"/>
          </p:cNvCxnSpPr>
          <p:nvPr/>
        </p:nvCxnSpPr>
        <p:spPr>
          <a:xfrm rot="5400000">
            <a:off x="4507877" y="3254273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n 55">
            <a:extLst>
              <a:ext uri="{FF2B5EF4-FFF2-40B4-BE49-F238E27FC236}">
                <a16:creationId xmlns:a16="http://schemas.microsoft.com/office/drawing/2014/main" id="{C97CD19A-AD3E-59B4-5CF4-7CF154D29F94}"/>
              </a:ext>
            </a:extLst>
          </p:cNvPr>
          <p:cNvSpPr/>
          <p:nvPr/>
        </p:nvSpPr>
        <p:spPr>
          <a:xfrm>
            <a:off x="3901101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56">
            <a:extLst>
              <a:ext uri="{FF2B5EF4-FFF2-40B4-BE49-F238E27FC236}">
                <a16:creationId xmlns:a16="http://schemas.microsoft.com/office/drawing/2014/main" id="{20E67EA2-7E8D-7DD4-78A3-CF19D1957727}"/>
              </a:ext>
            </a:extLst>
          </p:cNvPr>
          <p:cNvSpPr/>
          <p:nvPr/>
        </p:nvSpPr>
        <p:spPr>
          <a:xfrm>
            <a:off x="4742797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57">
            <a:extLst>
              <a:ext uri="{FF2B5EF4-FFF2-40B4-BE49-F238E27FC236}">
                <a16:creationId xmlns:a16="http://schemas.microsoft.com/office/drawing/2014/main" id="{5C300B6B-5AFD-C70F-EB94-660E8D1FB096}"/>
              </a:ext>
            </a:extLst>
          </p:cNvPr>
          <p:cNvSpPr/>
          <p:nvPr/>
        </p:nvSpPr>
        <p:spPr>
          <a:xfrm>
            <a:off x="1166652" y="3349893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58">
            <a:extLst>
              <a:ext uri="{FF2B5EF4-FFF2-40B4-BE49-F238E27FC236}">
                <a16:creationId xmlns:a16="http://schemas.microsoft.com/office/drawing/2014/main" id="{3402E06E-9B46-B1B9-5FEC-926382809A1B}"/>
              </a:ext>
            </a:extLst>
          </p:cNvPr>
          <p:cNvCxnSpPr>
            <a:stCxn id="15" idx="3"/>
          </p:cNvCxnSpPr>
          <p:nvPr/>
        </p:nvCxnSpPr>
        <p:spPr>
          <a:xfrm>
            <a:off x="2066652" y="3559893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59">
            <a:extLst>
              <a:ext uri="{FF2B5EF4-FFF2-40B4-BE49-F238E27FC236}">
                <a16:creationId xmlns:a16="http://schemas.microsoft.com/office/drawing/2014/main" id="{C026C75D-DEE1-3BA5-1B27-39794B2FB665}"/>
              </a:ext>
            </a:extLst>
          </p:cNvPr>
          <p:cNvSpPr/>
          <p:nvPr/>
        </p:nvSpPr>
        <p:spPr>
          <a:xfrm>
            <a:off x="6920830" y="3364893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8" name="Straight Arrow Connector 60">
            <a:extLst>
              <a:ext uri="{FF2B5EF4-FFF2-40B4-BE49-F238E27FC236}">
                <a16:creationId xmlns:a16="http://schemas.microsoft.com/office/drawing/2014/main" id="{9D066697-A067-6BC5-0B6F-84B317FB2148}"/>
              </a:ext>
            </a:extLst>
          </p:cNvPr>
          <p:cNvCxnSpPr>
            <a:stCxn id="17" idx="1"/>
          </p:cNvCxnSpPr>
          <p:nvPr/>
        </p:nvCxnSpPr>
        <p:spPr>
          <a:xfrm flipH="1">
            <a:off x="5996652" y="3559893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29">
            <a:extLst>
              <a:ext uri="{FF2B5EF4-FFF2-40B4-BE49-F238E27FC236}">
                <a16:creationId xmlns:a16="http://schemas.microsoft.com/office/drawing/2014/main" id="{9AD18EAB-F39C-919F-1495-88140F4E23EF}"/>
              </a:ext>
            </a:extLst>
          </p:cNvPr>
          <p:cNvSpPr/>
          <p:nvPr/>
        </p:nvSpPr>
        <p:spPr>
          <a:xfrm>
            <a:off x="4272957" y="4067933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31">
            <a:extLst>
              <a:ext uri="{FF2B5EF4-FFF2-40B4-BE49-F238E27FC236}">
                <a16:creationId xmlns:a16="http://schemas.microsoft.com/office/drawing/2014/main" id="{CE35D207-FEAF-B832-50DA-7241A45489F3}"/>
              </a:ext>
            </a:extLst>
          </p:cNvPr>
          <p:cNvSpPr/>
          <p:nvPr/>
        </p:nvSpPr>
        <p:spPr>
          <a:xfrm>
            <a:off x="1241498" y="4398688"/>
            <a:ext cx="70884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1" name="Rectangle 32">
            <a:extLst>
              <a:ext uri="{FF2B5EF4-FFF2-40B4-BE49-F238E27FC236}">
                <a16:creationId xmlns:a16="http://schemas.microsoft.com/office/drawing/2014/main" id="{84AAD10E-6978-FCA4-4BA5-D52B465D395A}"/>
              </a:ext>
            </a:extLst>
          </p:cNvPr>
          <p:cNvSpPr/>
          <p:nvPr/>
        </p:nvSpPr>
        <p:spPr>
          <a:xfrm>
            <a:off x="1222730" y="4778763"/>
            <a:ext cx="74411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2" name="Straight Connector 35">
            <a:extLst>
              <a:ext uri="{FF2B5EF4-FFF2-40B4-BE49-F238E27FC236}">
                <a16:creationId xmlns:a16="http://schemas.microsoft.com/office/drawing/2014/main" id="{C88A981F-C899-2CCB-D26E-297B4C75D662}"/>
              </a:ext>
            </a:extLst>
          </p:cNvPr>
          <p:cNvCxnSpPr/>
          <p:nvPr/>
        </p:nvCxnSpPr>
        <p:spPr>
          <a:xfrm>
            <a:off x="35161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7">
            <a:extLst>
              <a:ext uri="{FF2B5EF4-FFF2-40B4-BE49-F238E27FC236}">
                <a16:creationId xmlns:a16="http://schemas.microsoft.com/office/drawing/2014/main" id="{C33D969D-608D-2786-1B5D-D99AE0AC59B7}"/>
              </a:ext>
            </a:extLst>
          </p:cNvPr>
          <p:cNvCxnSpPr/>
          <p:nvPr/>
        </p:nvCxnSpPr>
        <p:spPr>
          <a:xfrm>
            <a:off x="54846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38">
            <a:extLst>
              <a:ext uri="{FF2B5EF4-FFF2-40B4-BE49-F238E27FC236}">
                <a16:creationId xmlns:a16="http://schemas.microsoft.com/office/drawing/2014/main" id="{34FBB819-0731-AD11-FAE9-49DDB1F803D9}"/>
              </a:ext>
            </a:extLst>
          </p:cNvPr>
          <p:cNvSpPr/>
          <p:nvPr/>
        </p:nvSpPr>
        <p:spPr>
          <a:xfrm>
            <a:off x="3603436" y="483567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9">
            <a:extLst>
              <a:ext uri="{FF2B5EF4-FFF2-40B4-BE49-F238E27FC236}">
                <a16:creationId xmlns:a16="http://schemas.microsoft.com/office/drawing/2014/main" id="{DE2DE70D-DBBD-4301-42A9-DB335A1D3B18}"/>
              </a:ext>
            </a:extLst>
          </p:cNvPr>
          <p:cNvSpPr/>
          <p:nvPr/>
        </p:nvSpPr>
        <p:spPr>
          <a:xfrm>
            <a:off x="7098479" y="4408930"/>
            <a:ext cx="70884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Rectangle 40">
            <a:extLst>
              <a:ext uri="{FF2B5EF4-FFF2-40B4-BE49-F238E27FC236}">
                <a16:creationId xmlns:a16="http://schemas.microsoft.com/office/drawing/2014/main" id="{DFB6C482-1155-0EB2-06A8-67CB8FC787F4}"/>
              </a:ext>
            </a:extLst>
          </p:cNvPr>
          <p:cNvSpPr/>
          <p:nvPr/>
        </p:nvSpPr>
        <p:spPr>
          <a:xfrm>
            <a:off x="7098479" y="4782273"/>
            <a:ext cx="69602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754B1C0D-2774-9000-A84C-F19B71D66C59}"/>
              </a:ext>
            </a:extLst>
          </p:cNvPr>
          <p:cNvGrpSpPr/>
          <p:nvPr/>
        </p:nvGrpSpPr>
        <p:grpSpPr>
          <a:xfrm>
            <a:off x="1043608" y="4265929"/>
            <a:ext cx="1076625" cy="892909"/>
            <a:chOff x="1043608" y="4265929"/>
            <a:chExt cx="1076625" cy="892909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55025B5B-2983-163D-C08D-C0EA514F4B59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062D8A62-9C18-9D88-7422-62E05132736B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EDBC23D9-A4CA-CD93-6E4C-376CFABE3820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12D3DF18-6FF5-7C0B-E33D-48F9ED9F5160}"/>
              </a:ext>
            </a:extLst>
          </p:cNvPr>
          <p:cNvGrpSpPr/>
          <p:nvPr/>
        </p:nvGrpSpPr>
        <p:grpSpPr>
          <a:xfrm>
            <a:off x="6902559" y="4265928"/>
            <a:ext cx="1076625" cy="892909"/>
            <a:chOff x="1043608" y="4265929"/>
            <a:chExt cx="1076625" cy="892909"/>
          </a:xfrm>
        </p:grpSpPr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DBA5994B-801B-9DBD-9FD9-31903DE0BA32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D068DD10-2BDD-7C2F-279B-BB569FEC352F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线连接符 42">
              <a:extLst>
                <a:ext uri="{FF2B5EF4-FFF2-40B4-BE49-F238E27FC236}">
                  <a16:creationId xmlns:a16="http://schemas.microsoft.com/office/drawing/2014/main" id="{998BAD4F-6C7B-9EA3-F433-1814E336CE6B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38">
            <a:extLst>
              <a:ext uri="{FF2B5EF4-FFF2-40B4-BE49-F238E27FC236}">
                <a16:creationId xmlns:a16="http://schemas.microsoft.com/office/drawing/2014/main" id="{9A24FEBE-00DD-EA70-4BAA-1A4E7DAF3DBB}"/>
              </a:ext>
            </a:extLst>
          </p:cNvPr>
          <p:cNvSpPr/>
          <p:nvPr/>
        </p:nvSpPr>
        <p:spPr>
          <a:xfrm>
            <a:off x="1318333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5" name="Rectangle 38">
            <a:extLst>
              <a:ext uri="{FF2B5EF4-FFF2-40B4-BE49-F238E27FC236}">
                <a16:creationId xmlns:a16="http://schemas.microsoft.com/office/drawing/2014/main" id="{D07C1B61-61D5-1E49-BF5B-585F63A73FE5}"/>
              </a:ext>
            </a:extLst>
          </p:cNvPr>
          <p:cNvSpPr/>
          <p:nvPr/>
        </p:nvSpPr>
        <p:spPr>
          <a:xfrm>
            <a:off x="7165774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8" name="Rectangle 31">
            <a:extLst>
              <a:ext uri="{FF2B5EF4-FFF2-40B4-BE49-F238E27FC236}">
                <a16:creationId xmlns:a16="http://schemas.microsoft.com/office/drawing/2014/main" id="{B54AC4CD-C0BC-7070-6024-B909C7CF7E2F}"/>
              </a:ext>
            </a:extLst>
          </p:cNvPr>
          <p:cNvSpPr/>
          <p:nvPr/>
        </p:nvSpPr>
        <p:spPr>
          <a:xfrm>
            <a:off x="2305666" y="4387236"/>
            <a:ext cx="1035861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=10)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4" name="Rectangle 32">
            <a:extLst>
              <a:ext uri="{FF2B5EF4-FFF2-40B4-BE49-F238E27FC236}">
                <a16:creationId xmlns:a16="http://schemas.microsoft.com/office/drawing/2014/main" id="{4C35087E-0AE2-5CB4-73C5-F3C832E334F2}"/>
              </a:ext>
            </a:extLst>
          </p:cNvPr>
          <p:cNvSpPr/>
          <p:nvPr/>
        </p:nvSpPr>
        <p:spPr>
          <a:xfrm>
            <a:off x="2321258" y="4758776"/>
            <a:ext cx="1023037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=11)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5" name="Rectangle 31">
            <a:extLst>
              <a:ext uri="{FF2B5EF4-FFF2-40B4-BE49-F238E27FC236}">
                <a16:creationId xmlns:a16="http://schemas.microsoft.com/office/drawing/2014/main" id="{62E8110B-FDEF-6302-51D5-E5F48FB09320}"/>
              </a:ext>
            </a:extLst>
          </p:cNvPr>
          <p:cNvSpPr/>
          <p:nvPr/>
        </p:nvSpPr>
        <p:spPr>
          <a:xfrm>
            <a:off x="5717257" y="4450538"/>
            <a:ext cx="1035861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=10)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6" name="Rectangle 32">
            <a:extLst>
              <a:ext uri="{FF2B5EF4-FFF2-40B4-BE49-F238E27FC236}">
                <a16:creationId xmlns:a16="http://schemas.microsoft.com/office/drawing/2014/main" id="{D49FE76D-41F5-5B72-83E6-DD3A64DD4F0E}"/>
              </a:ext>
            </a:extLst>
          </p:cNvPr>
          <p:cNvSpPr/>
          <p:nvPr/>
        </p:nvSpPr>
        <p:spPr>
          <a:xfrm>
            <a:off x="5732849" y="4822078"/>
            <a:ext cx="1023037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=11)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7" name="任意形状 36">
            <a:extLst>
              <a:ext uri="{FF2B5EF4-FFF2-40B4-BE49-F238E27FC236}">
                <a16:creationId xmlns:a16="http://schemas.microsoft.com/office/drawing/2014/main" id="{B5E6861D-3D98-D2E8-A788-830A2B7A1631}"/>
              </a:ext>
            </a:extLst>
          </p:cNvPr>
          <p:cNvSpPr/>
          <p:nvPr/>
        </p:nvSpPr>
        <p:spPr>
          <a:xfrm>
            <a:off x="1888177" y="5070764"/>
            <a:ext cx="855023" cy="451262"/>
          </a:xfrm>
          <a:custGeom>
            <a:avLst/>
            <a:gdLst>
              <a:gd name="connsiteX0" fmla="*/ 0 w 855023"/>
              <a:gd name="connsiteY0" fmla="*/ 0 h 451262"/>
              <a:gd name="connsiteX1" fmla="*/ 356259 w 855023"/>
              <a:gd name="connsiteY1" fmla="*/ 451262 h 451262"/>
              <a:gd name="connsiteX2" fmla="*/ 855023 w 855023"/>
              <a:gd name="connsiteY2" fmla="*/ 0 h 45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5023" h="451262">
                <a:moveTo>
                  <a:pt x="0" y="0"/>
                </a:moveTo>
                <a:cubicBezTo>
                  <a:pt x="106877" y="225631"/>
                  <a:pt x="213755" y="451262"/>
                  <a:pt x="356259" y="451262"/>
                </a:cubicBezTo>
                <a:cubicBezTo>
                  <a:pt x="498763" y="451262"/>
                  <a:pt x="676893" y="225631"/>
                  <a:pt x="855023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任意形状 45">
            <a:extLst>
              <a:ext uri="{FF2B5EF4-FFF2-40B4-BE49-F238E27FC236}">
                <a16:creationId xmlns:a16="http://schemas.microsoft.com/office/drawing/2014/main" id="{2E58533E-D384-50EA-56FC-06B25CC8CF6F}"/>
              </a:ext>
            </a:extLst>
          </p:cNvPr>
          <p:cNvSpPr/>
          <p:nvPr/>
        </p:nvSpPr>
        <p:spPr>
          <a:xfrm>
            <a:off x="1888177" y="4702629"/>
            <a:ext cx="475013" cy="178271"/>
          </a:xfrm>
          <a:custGeom>
            <a:avLst/>
            <a:gdLst>
              <a:gd name="connsiteX0" fmla="*/ 0 w 475013"/>
              <a:gd name="connsiteY0" fmla="*/ 23750 h 178271"/>
              <a:gd name="connsiteX1" fmla="*/ 201880 w 475013"/>
              <a:gd name="connsiteY1" fmla="*/ 178129 h 178271"/>
              <a:gd name="connsiteX2" fmla="*/ 475013 w 475013"/>
              <a:gd name="connsiteY2" fmla="*/ 0 h 178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5013" h="178271">
                <a:moveTo>
                  <a:pt x="0" y="23750"/>
                </a:moveTo>
                <a:cubicBezTo>
                  <a:pt x="61355" y="102918"/>
                  <a:pt x="122711" y="182087"/>
                  <a:pt x="201880" y="178129"/>
                </a:cubicBezTo>
                <a:cubicBezTo>
                  <a:pt x="281049" y="174171"/>
                  <a:pt x="378031" y="87085"/>
                  <a:pt x="475013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任意形状 46">
            <a:extLst>
              <a:ext uri="{FF2B5EF4-FFF2-40B4-BE49-F238E27FC236}">
                <a16:creationId xmlns:a16="http://schemas.microsoft.com/office/drawing/2014/main" id="{5D03881A-0615-731B-D2EE-CAF20A9D971A}"/>
              </a:ext>
            </a:extLst>
          </p:cNvPr>
          <p:cNvSpPr/>
          <p:nvPr/>
        </p:nvSpPr>
        <p:spPr>
          <a:xfrm>
            <a:off x="6673932" y="4643252"/>
            <a:ext cx="558141" cy="166926"/>
          </a:xfrm>
          <a:custGeom>
            <a:avLst/>
            <a:gdLst>
              <a:gd name="connsiteX0" fmla="*/ 558141 w 558141"/>
              <a:gd name="connsiteY0" fmla="*/ 0 h 166926"/>
              <a:gd name="connsiteX1" fmla="*/ 308759 w 558141"/>
              <a:gd name="connsiteY1" fmla="*/ 166254 h 166926"/>
              <a:gd name="connsiteX2" fmla="*/ 0 w 558141"/>
              <a:gd name="connsiteY2" fmla="*/ 47501 h 166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8141" h="166926">
                <a:moveTo>
                  <a:pt x="558141" y="0"/>
                </a:moveTo>
                <a:cubicBezTo>
                  <a:pt x="479961" y="79168"/>
                  <a:pt x="401782" y="158337"/>
                  <a:pt x="308759" y="166254"/>
                </a:cubicBezTo>
                <a:cubicBezTo>
                  <a:pt x="215736" y="174171"/>
                  <a:pt x="107868" y="110836"/>
                  <a:pt x="0" y="47501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任意形状 47">
            <a:extLst>
              <a:ext uri="{FF2B5EF4-FFF2-40B4-BE49-F238E27FC236}">
                <a16:creationId xmlns:a16="http://schemas.microsoft.com/office/drawing/2014/main" id="{B391B003-88C4-9307-7906-FBEEFB807DDE}"/>
              </a:ext>
            </a:extLst>
          </p:cNvPr>
          <p:cNvSpPr/>
          <p:nvPr/>
        </p:nvSpPr>
        <p:spPr>
          <a:xfrm>
            <a:off x="6495803" y="5023262"/>
            <a:ext cx="641267" cy="287119"/>
          </a:xfrm>
          <a:custGeom>
            <a:avLst/>
            <a:gdLst>
              <a:gd name="connsiteX0" fmla="*/ 641267 w 641267"/>
              <a:gd name="connsiteY0" fmla="*/ 0 h 287119"/>
              <a:gd name="connsiteX1" fmla="*/ 475013 w 641267"/>
              <a:gd name="connsiteY1" fmla="*/ 285008 h 287119"/>
              <a:gd name="connsiteX2" fmla="*/ 0 w 641267"/>
              <a:gd name="connsiteY2" fmla="*/ 106878 h 287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267" h="287119">
                <a:moveTo>
                  <a:pt x="641267" y="0"/>
                </a:moveTo>
                <a:cubicBezTo>
                  <a:pt x="611579" y="133597"/>
                  <a:pt x="581891" y="267195"/>
                  <a:pt x="475013" y="285008"/>
                </a:cubicBezTo>
                <a:cubicBezTo>
                  <a:pt x="368135" y="302821"/>
                  <a:pt x="184067" y="204849"/>
                  <a:pt x="0" y="106878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087104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6E1AE0-E238-8771-74E2-C46CFF8F9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Few other things to solve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1871CE-92B4-009A-E625-CE5EBD827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Sort by which order?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13C843-A84B-3CAE-0769-136D78E03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29326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079E34-E2AA-7EE6-3B38-AB222FE75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Determine the order of updates: using time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43FCDBB-35CD-FB44-CC71-868D41160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Tag update with the time the server receiving the events </a:t>
            </a:r>
          </a:p>
          <a:p>
            <a:pPr lvl="1"/>
            <a:r>
              <a:rPr kumimoji="1" lang="en-US" altLang="zh-CN" dirty="0"/>
              <a:t>Since each update has a timestamp, we can sort it in the log </a:t>
            </a:r>
          </a:p>
          <a:p>
            <a:r>
              <a:rPr kumimoji="1" lang="en-US" altLang="zh-CN" dirty="0"/>
              <a:t>Challenge: there are ties </a:t>
            </a:r>
          </a:p>
          <a:p>
            <a:pPr lvl="1"/>
            <a:r>
              <a:rPr kumimoji="1" lang="en-US" altLang="zh-CN" dirty="0"/>
              <a:t>Two events happen to be at the same time </a:t>
            </a:r>
          </a:p>
          <a:p>
            <a:pPr marL="74250" lvl="1" indent="0">
              <a:buNone/>
            </a:pPr>
            <a:r>
              <a:rPr kumimoji="1" lang="en-US" altLang="zh-CN" dirty="0"/>
              <a:t>     (even with well synchronized clocks)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29B15D-B332-CB15-B890-ED16D573D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33854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45066E-B2AA-0946-B3CC-582687FDE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Solution: assign unique IDs to the updates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FBFE49-F83F-8E4F-AFB5-33610CB19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016224"/>
          </a:xfrm>
        </p:spPr>
        <p:txBody>
          <a:bodyPr/>
          <a:lstStyle/>
          <a:p>
            <a:r>
              <a:rPr kumimoji="1" lang="en" altLang="zh-CN" dirty="0"/>
              <a:t>Update ID: &lt;time T, node ID&gt;</a:t>
            </a:r>
          </a:p>
          <a:p>
            <a:pPr lvl="1"/>
            <a:r>
              <a:rPr kumimoji="1" lang="en" altLang="zh-CN" dirty="0"/>
              <a:t>Assigned by node that creates the update</a:t>
            </a:r>
          </a:p>
          <a:p>
            <a:pPr lvl="1"/>
            <a:r>
              <a:rPr kumimoji="1" lang="en" altLang="zh-CN" dirty="0"/>
              <a:t>Node ID is used to break the tie</a:t>
            </a:r>
          </a:p>
          <a:p>
            <a:r>
              <a:rPr kumimoji="1" lang="en" altLang="zh-CN" u="sng" dirty="0"/>
              <a:t>Ordering update X and Y: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EF7044F-2E1D-054F-BEBB-77998AE1B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46</a:t>
            </a:fld>
            <a:endParaRPr lang="zh-CN" altLang="en-US" dirty="0"/>
          </a:p>
        </p:txBody>
      </p:sp>
      <p:grpSp>
        <p:nvGrpSpPr>
          <p:cNvPr id="5" name="Group 8">
            <a:extLst>
              <a:ext uri="{FF2B5EF4-FFF2-40B4-BE49-F238E27FC236}">
                <a16:creationId xmlns:a16="http://schemas.microsoft.com/office/drawing/2014/main" id="{C050A4F5-6907-3D45-869A-20423F38C81F}"/>
              </a:ext>
            </a:extLst>
          </p:cNvPr>
          <p:cNvGrpSpPr/>
          <p:nvPr/>
        </p:nvGrpSpPr>
        <p:grpSpPr>
          <a:xfrm>
            <a:off x="1547664" y="3429733"/>
            <a:ext cx="6939186" cy="1578398"/>
            <a:chOff x="1181100" y="3657600"/>
            <a:chExt cx="6939186" cy="1578398"/>
          </a:xfrm>
        </p:grpSpPr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A7F21510-03D3-2B45-A090-AF20AAF82812}"/>
                </a:ext>
              </a:extLst>
            </p:cNvPr>
            <p:cNvSpPr/>
            <p:nvPr/>
          </p:nvSpPr>
          <p:spPr>
            <a:xfrm>
              <a:off x="1181100" y="3657600"/>
              <a:ext cx="20955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X &lt; Y  </a:t>
              </a:r>
              <a:r>
                <a:rPr lang="en-US" altLang="zh-CN" b="1" dirty="0" err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iff</a:t>
              </a:r>
              <a:endParaRPr lang="zh-CN" altLang="en-US" b="1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C0E438A-7B64-3248-A958-74758E6F8EB3}"/>
                </a:ext>
              </a:extLst>
            </p:cNvPr>
            <p:cNvSpPr/>
            <p:nvPr/>
          </p:nvSpPr>
          <p:spPr>
            <a:xfrm>
              <a:off x="2557686" y="3665362"/>
              <a:ext cx="37338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(X.T &lt; Y.T) </a:t>
              </a:r>
            </a:p>
            <a:p>
              <a:endPara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r>
                <a:rPr lang="en-US" altLang="zh-CN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or</a:t>
              </a:r>
              <a:endParaRPr lang="zh-CN" alt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9055173-5B5E-E148-8D92-8DEA8C2B718B}"/>
                </a:ext>
              </a:extLst>
            </p:cNvPr>
            <p:cNvSpPr/>
            <p:nvPr/>
          </p:nvSpPr>
          <p:spPr>
            <a:xfrm>
              <a:off x="2557686" y="4866666"/>
              <a:ext cx="55626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(X.T=Y.T and X.ID &lt; Y.ID)</a:t>
              </a:r>
              <a:endParaRPr lang="zh-CN" alt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6534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1FE116-ACC4-0A94-E482-A39886669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unique update IDs to sort entries in the log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BC8822-7143-A079-725E-33CE53DF7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Update ID: &lt;time T, node ID&gt;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67DBB0-9FB9-5FBE-8748-1300DC4A9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47</a:t>
            </a:fld>
            <a:endParaRPr lang="zh-CN" altLang="en-US" dirty="0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58787781-4628-3952-A99E-A2A34BF0A970}"/>
              </a:ext>
            </a:extLst>
          </p:cNvPr>
          <p:cNvSpPr/>
          <p:nvPr/>
        </p:nvSpPr>
        <p:spPr>
          <a:xfrm>
            <a:off x="5940152" y="3759893"/>
            <a:ext cx="1271502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 to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chat w/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uid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43">
            <a:extLst>
              <a:ext uri="{FF2B5EF4-FFF2-40B4-BE49-F238E27FC236}">
                <a16:creationId xmlns:a16="http://schemas.microsoft.com/office/drawing/2014/main" id="{A7B0143F-18C2-7A33-A53D-97080700F399}"/>
              </a:ext>
            </a:extLst>
          </p:cNvPr>
          <p:cNvSpPr/>
          <p:nvPr/>
        </p:nvSpPr>
        <p:spPr>
          <a:xfrm>
            <a:off x="1874649" y="3765393"/>
            <a:ext cx="1271503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 to 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chat w/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uid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74625132-7361-C280-9F7A-8A7114E4D973}"/>
              </a:ext>
            </a:extLst>
          </p:cNvPr>
          <p:cNvSpPr/>
          <p:nvPr/>
        </p:nvSpPr>
        <p:spPr>
          <a:xfrm>
            <a:off x="2431652" y="3188393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8" name="Rectangle 46">
            <a:extLst>
              <a:ext uri="{FF2B5EF4-FFF2-40B4-BE49-F238E27FC236}">
                <a16:creationId xmlns:a16="http://schemas.microsoft.com/office/drawing/2014/main" id="{B2044E84-6270-DFE6-7088-0E7D07C63190}"/>
              </a:ext>
            </a:extLst>
          </p:cNvPr>
          <p:cNvSpPr/>
          <p:nvPr/>
        </p:nvSpPr>
        <p:spPr>
          <a:xfrm>
            <a:off x="6338740" y="3244893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48">
            <a:extLst>
              <a:ext uri="{FF2B5EF4-FFF2-40B4-BE49-F238E27FC236}">
                <a16:creationId xmlns:a16="http://schemas.microsoft.com/office/drawing/2014/main" id="{4E14851F-01D0-BAC6-37ED-335B48870AD6}"/>
              </a:ext>
            </a:extLst>
          </p:cNvPr>
          <p:cNvSpPr/>
          <p:nvPr/>
        </p:nvSpPr>
        <p:spPr>
          <a:xfrm>
            <a:off x="30081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9">
            <a:extLst>
              <a:ext uri="{FF2B5EF4-FFF2-40B4-BE49-F238E27FC236}">
                <a16:creationId xmlns:a16="http://schemas.microsoft.com/office/drawing/2014/main" id="{635E4BFA-837B-F4FF-276B-09D069E4D7CD}"/>
              </a:ext>
            </a:extLst>
          </p:cNvPr>
          <p:cNvSpPr/>
          <p:nvPr/>
        </p:nvSpPr>
        <p:spPr>
          <a:xfrm>
            <a:off x="52356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" name="Curved Connector 53">
            <a:extLst>
              <a:ext uri="{FF2B5EF4-FFF2-40B4-BE49-F238E27FC236}">
                <a16:creationId xmlns:a16="http://schemas.microsoft.com/office/drawing/2014/main" id="{BEE8B5CC-1D22-6F2B-21F7-65012BB80923}"/>
              </a:ext>
            </a:extLst>
          </p:cNvPr>
          <p:cNvCxnSpPr>
            <a:stCxn id="13" idx="3"/>
            <a:endCxn id="12" idx="3"/>
          </p:cNvCxnSpPr>
          <p:nvPr/>
        </p:nvCxnSpPr>
        <p:spPr>
          <a:xfrm rot="5400000">
            <a:off x="4507877" y="3254273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n 55">
            <a:extLst>
              <a:ext uri="{FF2B5EF4-FFF2-40B4-BE49-F238E27FC236}">
                <a16:creationId xmlns:a16="http://schemas.microsoft.com/office/drawing/2014/main" id="{8D8D46AB-BB77-2233-DB11-EFCDAB5600F0}"/>
              </a:ext>
            </a:extLst>
          </p:cNvPr>
          <p:cNvSpPr/>
          <p:nvPr/>
        </p:nvSpPr>
        <p:spPr>
          <a:xfrm>
            <a:off x="3901101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n 56">
            <a:extLst>
              <a:ext uri="{FF2B5EF4-FFF2-40B4-BE49-F238E27FC236}">
                <a16:creationId xmlns:a16="http://schemas.microsoft.com/office/drawing/2014/main" id="{AE2E187E-E8FE-D2F7-7123-F6C8FE7A3A74}"/>
              </a:ext>
            </a:extLst>
          </p:cNvPr>
          <p:cNvSpPr/>
          <p:nvPr/>
        </p:nvSpPr>
        <p:spPr>
          <a:xfrm>
            <a:off x="4742797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57">
            <a:extLst>
              <a:ext uri="{FF2B5EF4-FFF2-40B4-BE49-F238E27FC236}">
                <a16:creationId xmlns:a16="http://schemas.microsoft.com/office/drawing/2014/main" id="{59454453-156C-5829-FE1E-D678C237506B}"/>
              </a:ext>
            </a:extLst>
          </p:cNvPr>
          <p:cNvSpPr/>
          <p:nvPr/>
        </p:nvSpPr>
        <p:spPr>
          <a:xfrm>
            <a:off x="1166652" y="3349893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Straight Arrow Connector 58">
            <a:extLst>
              <a:ext uri="{FF2B5EF4-FFF2-40B4-BE49-F238E27FC236}">
                <a16:creationId xmlns:a16="http://schemas.microsoft.com/office/drawing/2014/main" id="{2865F6D9-9EEF-38C6-866F-B34210B628A7}"/>
              </a:ext>
            </a:extLst>
          </p:cNvPr>
          <p:cNvCxnSpPr>
            <a:stCxn id="14" idx="3"/>
          </p:cNvCxnSpPr>
          <p:nvPr/>
        </p:nvCxnSpPr>
        <p:spPr>
          <a:xfrm>
            <a:off x="2066652" y="3559893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59">
            <a:extLst>
              <a:ext uri="{FF2B5EF4-FFF2-40B4-BE49-F238E27FC236}">
                <a16:creationId xmlns:a16="http://schemas.microsoft.com/office/drawing/2014/main" id="{C1235D18-4906-DC09-7009-A2A87D0BFEC4}"/>
              </a:ext>
            </a:extLst>
          </p:cNvPr>
          <p:cNvSpPr/>
          <p:nvPr/>
        </p:nvSpPr>
        <p:spPr>
          <a:xfrm>
            <a:off x="6920830" y="3364893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7" name="Straight Arrow Connector 60">
            <a:extLst>
              <a:ext uri="{FF2B5EF4-FFF2-40B4-BE49-F238E27FC236}">
                <a16:creationId xmlns:a16="http://schemas.microsoft.com/office/drawing/2014/main" id="{53B58057-AF1E-F604-A3FB-FFECD63833FE}"/>
              </a:ext>
            </a:extLst>
          </p:cNvPr>
          <p:cNvCxnSpPr>
            <a:stCxn id="16" idx="1"/>
          </p:cNvCxnSpPr>
          <p:nvPr/>
        </p:nvCxnSpPr>
        <p:spPr>
          <a:xfrm flipH="1">
            <a:off x="5996652" y="3559893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9">
            <a:extLst>
              <a:ext uri="{FF2B5EF4-FFF2-40B4-BE49-F238E27FC236}">
                <a16:creationId xmlns:a16="http://schemas.microsoft.com/office/drawing/2014/main" id="{79129164-C4C6-9804-91DE-563223B027A2}"/>
              </a:ext>
            </a:extLst>
          </p:cNvPr>
          <p:cNvSpPr/>
          <p:nvPr/>
        </p:nvSpPr>
        <p:spPr>
          <a:xfrm>
            <a:off x="4272957" y="4067933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1" name="Straight Connector 35">
            <a:extLst>
              <a:ext uri="{FF2B5EF4-FFF2-40B4-BE49-F238E27FC236}">
                <a16:creationId xmlns:a16="http://schemas.microsoft.com/office/drawing/2014/main" id="{D8F53E31-4F21-0DEF-1CBC-7D33205602E8}"/>
              </a:ext>
            </a:extLst>
          </p:cNvPr>
          <p:cNvCxnSpPr/>
          <p:nvPr/>
        </p:nvCxnSpPr>
        <p:spPr>
          <a:xfrm>
            <a:off x="35161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37">
            <a:extLst>
              <a:ext uri="{FF2B5EF4-FFF2-40B4-BE49-F238E27FC236}">
                <a16:creationId xmlns:a16="http://schemas.microsoft.com/office/drawing/2014/main" id="{D8C51564-563C-9447-83D0-D760461833DF}"/>
              </a:ext>
            </a:extLst>
          </p:cNvPr>
          <p:cNvCxnSpPr/>
          <p:nvPr/>
        </p:nvCxnSpPr>
        <p:spPr>
          <a:xfrm>
            <a:off x="54846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38">
            <a:extLst>
              <a:ext uri="{FF2B5EF4-FFF2-40B4-BE49-F238E27FC236}">
                <a16:creationId xmlns:a16="http://schemas.microsoft.com/office/drawing/2014/main" id="{2D97149A-8E46-85B6-375E-15D2DCD57C72}"/>
              </a:ext>
            </a:extLst>
          </p:cNvPr>
          <p:cNvSpPr/>
          <p:nvPr/>
        </p:nvSpPr>
        <p:spPr>
          <a:xfrm>
            <a:off x="3603436" y="483567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B46FAB52-C4E2-65EF-DE92-861C58E6D8DB}"/>
              </a:ext>
            </a:extLst>
          </p:cNvPr>
          <p:cNvGrpSpPr/>
          <p:nvPr/>
        </p:nvGrpSpPr>
        <p:grpSpPr>
          <a:xfrm>
            <a:off x="1043608" y="4265929"/>
            <a:ext cx="1076625" cy="892909"/>
            <a:chOff x="1043608" y="4265929"/>
            <a:chExt cx="1076625" cy="892909"/>
          </a:xfrm>
        </p:grpSpPr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A2AD74C7-5755-3D69-47D2-AC7A10EC858B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163FE15E-EC6B-40AA-82F9-3980E8FEA440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4DBC8AA4-DA46-6F6D-F424-6D7801D97A64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594AA7C4-CA32-836D-2F48-FE284411ACC7}"/>
              </a:ext>
            </a:extLst>
          </p:cNvPr>
          <p:cNvGrpSpPr/>
          <p:nvPr/>
        </p:nvGrpSpPr>
        <p:grpSpPr>
          <a:xfrm>
            <a:off x="6902559" y="4265928"/>
            <a:ext cx="1076625" cy="892909"/>
            <a:chOff x="1043608" y="4265929"/>
            <a:chExt cx="1076625" cy="892909"/>
          </a:xfrm>
        </p:grpSpPr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27004DE7-196C-B3F3-FB0C-9C8D2ACFBE7A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346C2F57-5D3A-2315-E8E0-38E49C03CA9C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8C5ACE7B-55B2-B501-880F-F86234E1F7C1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8">
            <a:extLst>
              <a:ext uri="{FF2B5EF4-FFF2-40B4-BE49-F238E27FC236}">
                <a16:creationId xmlns:a16="http://schemas.microsoft.com/office/drawing/2014/main" id="{7CEE31E1-19F8-32A6-E670-0CC126FA0685}"/>
              </a:ext>
            </a:extLst>
          </p:cNvPr>
          <p:cNvSpPr/>
          <p:nvPr/>
        </p:nvSpPr>
        <p:spPr>
          <a:xfrm>
            <a:off x="1318333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5" name="Rectangle 38">
            <a:extLst>
              <a:ext uri="{FF2B5EF4-FFF2-40B4-BE49-F238E27FC236}">
                <a16:creationId xmlns:a16="http://schemas.microsoft.com/office/drawing/2014/main" id="{9F7466C7-21AF-978A-8010-CD745A1AD8B7}"/>
              </a:ext>
            </a:extLst>
          </p:cNvPr>
          <p:cNvSpPr/>
          <p:nvPr/>
        </p:nvSpPr>
        <p:spPr>
          <a:xfrm>
            <a:off x="7165774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6" name="Rectangle 31">
            <a:extLst>
              <a:ext uri="{FF2B5EF4-FFF2-40B4-BE49-F238E27FC236}">
                <a16:creationId xmlns:a16="http://schemas.microsoft.com/office/drawing/2014/main" id="{4F110699-DB3B-BAF5-5FA8-1718598EDC49}"/>
              </a:ext>
            </a:extLst>
          </p:cNvPr>
          <p:cNvSpPr/>
          <p:nvPr/>
        </p:nvSpPr>
        <p:spPr>
          <a:xfrm>
            <a:off x="2305666" y="4387236"/>
            <a:ext cx="1035861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=10)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7" name="Rectangle 32">
            <a:extLst>
              <a:ext uri="{FF2B5EF4-FFF2-40B4-BE49-F238E27FC236}">
                <a16:creationId xmlns:a16="http://schemas.microsoft.com/office/drawing/2014/main" id="{48DB3ED3-615F-306E-7B5A-098A1FF6A54C}"/>
              </a:ext>
            </a:extLst>
          </p:cNvPr>
          <p:cNvSpPr/>
          <p:nvPr/>
        </p:nvSpPr>
        <p:spPr>
          <a:xfrm>
            <a:off x="2321258" y="4758776"/>
            <a:ext cx="1023037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=11)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8" name="Rectangle 31">
            <a:extLst>
              <a:ext uri="{FF2B5EF4-FFF2-40B4-BE49-F238E27FC236}">
                <a16:creationId xmlns:a16="http://schemas.microsoft.com/office/drawing/2014/main" id="{EB249D9E-4D41-172F-3299-847DFD31B531}"/>
              </a:ext>
            </a:extLst>
          </p:cNvPr>
          <p:cNvSpPr/>
          <p:nvPr/>
        </p:nvSpPr>
        <p:spPr>
          <a:xfrm>
            <a:off x="5717257" y="4450538"/>
            <a:ext cx="1035861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=10)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9" name="Rectangle 32">
            <a:extLst>
              <a:ext uri="{FF2B5EF4-FFF2-40B4-BE49-F238E27FC236}">
                <a16:creationId xmlns:a16="http://schemas.microsoft.com/office/drawing/2014/main" id="{FDF78A19-876D-4348-8A95-1AB72AADC1CE}"/>
              </a:ext>
            </a:extLst>
          </p:cNvPr>
          <p:cNvSpPr/>
          <p:nvPr/>
        </p:nvSpPr>
        <p:spPr>
          <a:xfrm>
            <a:off x="5732849" y="4822078"/>
            <a:ext cx="1023037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=11)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0" name="任意形状 39">
            <a:extLst>
              <a:ext uri="{FF2B5EF4-FFF2-40B4-BE49-F238E27FC236}">
                <a16:creationId xmlns:a16="http://schemas.microsoft.com/office/drawing/2014/main" id="{2724C73A-5FDD-3E62-FAD3-DF68DCD10109}"/>
              </a:ext>
            </a:extLst>
          </p:cNvPr>
          <p:cNvSpPr/>
          <p:nvPr/>
        </p:nvSpPr>
        <p:spPr>
          <a:xfrm>
            <a:off x="1888177" y="5070764"/>
            <a:ext cx="855023" cy="451262"/>
          </a:xfrm>
          <a:custGeom>
            <a:avLst/>
            <a:gdLst>
              <a:gd name="connsiteX0" fmla="*/ 0 w 855023"/>
              <a:gd name="connsiteY0" fmla="*/ 0 h 451262"/>
              <a:gd name="connsiteX1" fmla="*/ 356259 w 855023"/>
              <a:gd name="connsiteY1" fmla="*/ 451262 h 451262"/>
              <a:gd name="connsiteX2" fmla="*/ 855023 w 855023"/>
              <a:gd name="connsiteY2" fmla="*/ 0 h 45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5023" h="451262">
                <a:moveTo>
                  <a:pt x="0" y="0"/>
                </a:moveTo>
                <a:cubicBezTo>
                  <a:pt x="106877" y="225631"/>
                  <a:pt x="213755" y="451262"/>
                  <a:pt x="356259" y="451262"/>
                </a:cubicBezTo>
                <a:cubicBezTo>
                  <a:pt x="498763" y="451262"/>
                  <a:pt x="676893" y="225631"/>
                  <a:pt x="855023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任意形状 40">
            <a:extLst>
              <a:ext uri="{FF2B5EF4-FFF2-40B4-BE49-F238E27FC236}">
                <a16:creationId xmlns:a16="http://schemas.microsoft.com/office/drawing/2014/main" id="{A8C8F1B9-B1A9-3270-3CCB-73BE72F20091}"/>
              </a:ext>
            </a:extLst>
          </p:cNvPr>
          <p:cNvSpPr/>
          <p:nvPr/>
        </p:nvSpPr>
        <p:spPr>
          <a:xfrm>
            <a:off x="1888177" y="4702629"/>
            <a:ext cx="475013" cy="178271"/>
          </a:xfrm>
          <a:custGeom>
            <a:avLst/>
            <a:gdLst>
              <a:gd name="connsiteX0" fmla="*/ 0 w 475013"/>
              <a:gd name="connsiteY0" fmla="*/ 23750 h 178271"/>
              <a:gd name="connsiteX1" fmla="*/ 201880 w 475013"/>
              <a:gd name="connsiteY1" fmla="*/ 178129 h 178271"/>
              <a:gd name="connsiteX2" fmla="*/ 475013 w 475013"/>
              <a:gd name="connsiteY2" fmla="*/ 0 h 178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5013" h="178271">
                <a:moveTo>
                  <a:pt x="0" y="23750"/>
                </a:moveTo>
                <a:cubicBezTo>
                  <a:pt x="61355" y="102918"/>
                  <a:pt x="122711" y="182087"/>
                  <a:pt x="201880" y="178129"/>
                </a:cubicBezTo>
                <a:cubicBezTo>
                  <a:pt x="281049" y="174171"/>
                  <a:pt x="378031" y="87085"/>
                  <a:pt x="475013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任意形状 41">
            <a:extLst>
              <a:ext uri="{FF2B5EF4-FFF2-40B4-BE49-F238E27FC236}">
                <a16:creationId xmlns:a16="http://schemas.microsoft.com/office/drawing/2014/main" id="{EB56C931-FB36-2446-36B3-77350066D5D2}"/>
              </a:ext>
            </a:extLst>
          </p:cNvPr>
          <p:cNvSpPr/>
          <p:nvPr/>
        </p:nvSpPr>
        <p:spPr>
          <a:xfrm>
            <a:off x="6673932" y="4643252"/>
            <a:ext cx="558141" cy="166926"/>
          </a:xfrm>
          <a:custGeom>
            <a:avLst/>
            <a:gdLst>
              <a:gd name="connsiteX0" fmla="*/ 558141 w 558141"/>
              <a:gd name="connsiteY0" fmla="*/ 0 h 166926"/>
              <a:gd name="connsiteX1" fmla="*/ 308759 w 558141"/>
              <a:gd name="connsiteY1" fmla="*/ 166254 h 166926"/>
              <a:gd name="connsiteX2" fmla="*/ 0 w 558141"/>
              <a:gd name="connsiteY2" fmla="*/ 47501 h 166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8141" h="166926">
                <a:moveTo>
                  <a:pt x="558141" y="0"/>
                </a:moveTo>
                <a:cubicBezTo>
                  <a:pt x="479961" y="79168"/>
                  <a:pt x="401782" y="158337"/>
                  <a:pt x="308759" y="166254"/>
                </a:cubicBezTo>
                <a:cubicBezTo>
                  <a:pt x="215736" y="174171"/>
                  <a:pt x="107868" y="110836"/>
                  <a:pt x="0" y="47501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任意形状 42">
            <a:extLst>
              <a:ext uri="{FF2B5EF4-FFF2-40B4-BE49-F238E27FC236}">
                <a16:creationId xmlns:a16="http://schemas.microsoft.com/office/drawing/2014/main" id="{B5629438-0355-6041-F167-829F85A43BEE}"/>
              </a:ext>
            </a:extLst>
          </p:cNvPr>
          <p:cNvSpPr/>
          <p:nvPr/>
        </p:nvSpPr>
        <p:spPr>
          <a:xfrm>
            <a:off x="6495803" y="5023262"/>
            <a:ext cx="641267" cy="287119"/>
          </a:xfrm>
          <a:custGeom>
            <a:avLst/>
            <a:gdLst>
              <a:gd name="connsiteX0" fmla="*/ 641267 w 641267"/>
              <a:gd name="connsiteY0" fmla="*/ 0 h 287119"/>
              <a:gd name="connsiteX1" fmla="*/ 475013 w 641267"/>
              <a:gd name="connsiteY1" fmla="*/ 285008 h 287119"/>
              <a:gd name="connsiteX2" fmla="*/ 0 w 641267"/>
              <a:gd name="connsiteY2" fmla="*/ 106878 h 287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267" h="287119">
                <a:moveTo>
                  <a:pt x="641267" y="0"/>
                </a:moveTo>
                <a:cubicBezTo>
                  <a:pt x="611579" y="133597"/>
                  <a:pt x="581891" y="267195"/>
                  <a:pt x="475013" y="285008"/>
                </a:cubicBezTo>
                <a:cubicBezTo>
                  <a:pt x="368135" y="302821"/>
                  <a:pt x="184067" y="204849"/>
                  <a:pt x="0" y="106878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Rectangle 31">
            <a:extLst>
              <a:ext uri="{FF2B5EF4-FFF2-40B4-BE49-F238E27FC236}">
                <a16:creationId xmlns:a16="http://schemas.microsoft.com/office/drawing/2014/main" id="{6FF0E7E1-E343-D641-12E4-0583C00355D5}"/>
              </a:ext>
            </a:extLst>
          </p:cNvPr>
          <p:cNvSpPr/>
          <p:nvPr/>
        </p:nvSpPr>
        <p:spPr>
          <a:xfrm>
            <a:off x="247636" y="4398688"/>
            <a:ext cx="1702710" cy="27988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&lt;10, SRV1&gt; Add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0" name="Rectangle 32">
            <a:extLst>
              <a:ext uri="{FF2B5EF4-FFF2-40B4-BE49-F238E27FC236}">
                <a16:creationId xmlns:a16="http://schemas.microsoft.com/office/drawing/2014/main" id="{F9F60EC3-5788-1C6F-1982-15D1E39E6ACC}"/>
              </a:ext>
            </a:extLst>
          </p:cNvPr>
          <p:cNvSpPr/>
          <p:nvPr/>
        </p:nvSpPr>
        <p:spPr>
          <a:xfrm>
            <a:off x="228868" y="4778763"/>
            <a:ext cx="1737976" cy="27988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&lt;20, SRV2&gt; Add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4" name="Rectangle 31">
            <a:extLst>
              <a:ext uri="{FF2B5EF4-FFF2-40B4-BE49-F238E27FC236}">
                <a16:creationId xmlns:a16="http://schemas.microsoft.com/office/drawing/2014/main" id="{E5DDD63C-A01D-77A5-F130-52B0D23DA302}"/>
              </a:ext>
            </a:extLst>
          </p:cNvPr>
          <p:cNvSpPr/>
          <p:nvPr/>
        </p:nvSpPr>
        <p:spPr>
          <a:xfrm>
            <a:off x="7231207" y="4431022"/>
            <a:ext cx="1702710" cy="27988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&lt;10, SRV1&gt; Add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5" name="Rectangle 32">
            <a:extLst>
              <a:ext uri="{FF2B5EF4-FFF2-40B4-BE49-F238E27FC236}">
                <a16:creationId xmlns:a16="http://schemas.microsoft.com/office/drawing/2014/main" id="{7F874680-01D6-AA4A-B374-EFC3C43E3241}"/>
              </a:ext>
            </a:extLst>
          </p:cNvPr>
          <p:cNvSpPr/>
          <p:nvPr/>
        </p:nvSpPr>
        <p:spPr>
          <a:xfrm>
            <a:off x="7212439" y="4811097"/>
            <a:ext cx="1737976" cy="27988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&lt;20, SRV2&gt; Add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6" name="Text Box 16">
            <a:extLst>
              <a:ext uri="{FF2B5EF4-FFF2-40B4-BE49-F238E27FC236}">
                <a16:creationId xmlns:a16="http://schemas.microsoft.com/office/drawing/2014/main" id="{F6F73B22-FF2A-A9F5-E0DE-AF0E978DB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890008"/>
            <a:ext cx="7549056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tIns="0" rIns="72000" bIns="36000">
            <a:spAutoFit/>
          </a:bodyPr>
          <a:lstStyle>
            <a:defPPr>
              <a:defRPr lang="en-US"/>
            </a:defPPr>
            <a:lvl1pPr algn="ctr">
              <a:defRPr sz="2800" i="1">
                <a:latin typeface="Candara" pitchFamily="34" charset="0"/>
              </a:defRPr>
            </a:lvl1pPr>
          </a:lstStyle>
          <a:p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&lt;10, Srv1&gt;</a:t>
            </a:r>
            <a:r>
              <a:rPr lang="en-US" altLang="zh-CN" sz="20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: sentence</a:t>
            </a:r>
            <a:r>
              <a:rPr lang="en-US" altLang="zh-CN" sz="2000" i="0" dirty="0">
                <a:latin typeface="Eras Medium ITC" pitchFamily="34" charset="0"/>
              </a:rPr>
              <a:t> </a:t>
            </a:r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X</a:t>
            </a:r>
            <a:r>
              <a:rPr lang="en-US" altLang="zh-CN" sz="20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2000" i="0" dirty="0">
                <a:latin typeface="Eras Medium ITC" pitchFamily="34" charset="0"/>
              </a:rPr>
              <a:t>at </a:t>
            </a:r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10</a:t>
            </a:r>
            <a:r>
              <a:rPr lang="en-US" altLang="zh-CN" sz="2000" b="1" i="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th</a:t>
            </a:r>
            <a:r>
              <a:rPr lang="en-US" altLang="zh-CN" sz="2000" i="0" dirty="0">
                <a:latin typeface="Eras Medium ITC" pitchFamily="34" charset="0"/>
              </a:rPr>
              <a:t> or </a:t>
            </a:r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11</a:t>
            </a:r>
            <a:r>
              <a:rPr lang="en-US" altLang="zh-CN" sz="2000" b="1" i="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th</a:t>
            </a:r>
            <a:r>
              <a:rPr lang="en-US" altLang="zh-CN" sz="2000" i="0" dirty="0">
                <a:latin typeface="Eras Medium ITC" pitchFamily="34" charset="0"/>
              </a:rPr>
              <a:t> position for chat#1</a:t>
            </a:r>
          </a:p>
        </p:txBody>
      </p:sp>
      <p:sp>
        <p:nvSpPr>
          <p:cNvPr id="47" name="Text Box 16">
            <a:extLst>
              <a:ext uri="{FF2B5EF4-FFF2-40B4-BE49-F238E27FC236}">
                <a16:creationId xmlns:a16="http://schemas.microsoft.com/office/drawing/2014/main" id="{0D651CC9-AC24-C1E0-8796-D321CD152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2499608"/>
            <a:ext cx="7549056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tIns="0" rIns="72000" bIns="36000">
            <a:spAutoFit/>
          </a:bodyPr>
          <a:lstStyle>
            <a:defPPr>
              <a:defRPr lang="en-US"/>
            </a:defPPr>
            <a:lvl1pPr algn="ctr">
              <a:defRPr sz="2800" i="1">
                <a:latin typeface="Candara" pitchFamily="34" charset="0"/>
              </a:defRPr>
            </a:lvl1pPr>
          </a:lstStyle>
          <a:p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&lt;20, Srv2&gt;</a:t>
            </a:r>
            <a:r>
              <a:rPr lang="en-US" altLang="zh-CN" sz="2000" i="0" dirty="0">
                <a:latin typeface="Eras Medium ITC" pitchFamily="34" charset="0"/>
              </a:rPr>
              <a:t>: sentence </a:t>
            </a:r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Y</a:t>
            </a:r>
            <a:r>
              <a:rPr lang="en-US" altLang="zh-CN" sz="20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2000" i="0" dirty="0">
                <a:latin typeface="Eras Medium ITC" pitchFamily="34" charset="0"/>
              </a:rPr>
              <a:t>at </a:t>
            </a:r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10</a:t>
            </a:r>
            <a:r>
              <a:rPr lang="en-US" altLang="zh-CN" sz="2000" b="1" i="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th</a:t>
            </a:r>
            <a:r>
              <a:rPr lang="en-US" altLang="zh-CN" sz="2000" i="0" dirty="0">
                <a:latin typeface="Eras Medium ITC" pitchFamily="34" charset="0"/>
              </a:rPr>
              <a:t> or </a:t>
            </a:r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11</a:t>
            </a:r>
            <a:r>
              <a:rPr lang="en-US" altLang="zh-CN" sz="2000" b="1" i="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th</a:t>
            </a:r>
            <a:r>
              <a:rPr lang="en-US" altLang="zh-CN" sz="2000" i="0" dirty="0">
                <a:latin typeface="Eras Medium ITC" pitchFamily="34" charset="0"/>
              </a:rPr>
              <a:t> position for chat#1</a:t>
            </a:r>
          </a:p>
        </p:txBody>
      </p:sp>
    </p:spTree>
    <p:extLst>
      <p:ext uri="{BB962C8B-B14F-4D97-AF65-F5344CB8AC3E}">
        <p14:creationId xmlns:p14="http://schemas.microsoft.com/office/powerpoint/2010/main" val="42908459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6E1AE0-E238-8771-74E2-C46CFF8F9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Few other things to solve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1871CE-92B4-009A-E625-CE5EBD827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chemeClr val="accent6"/>
                </a:solidFill>
              </a:rPr>
              <a:t>Sort by which order? 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When to apply the updates? </a:t>
            </a:r>
          </a:p>
          <a:p>
            <a:pPr lvl="1"/>
            <a:r>
              <a:rPr kumimoji="1" lang="en-US" altLang="zh-CN" dirty="0"/>
              <a:t>To achieve state convergence, we must delay the updates </a:t>
            </a:r>
          </a:p>
          <a:p>
            <a:pPr lvl="1"/>
            <a:r>
              <a:rPr kumimoji="1" lang="en-US" altLang="zh-CN" dirty="0"/>
              <a:t>However, this is unsatisfactory : I added a sentence, but didn’t show the on my phone! </a:t>
            </a:r>
          </a:p>
          <a:p>
            <a:pPr lvl="1"/>
            <a:r>
              <a:rPr kumimoji="1" lang="en-US" altLang="zh-CN" dirty="0"/>
              <a:t>Question</a:t>
            </a:r>
          </a:p>
          <a:p>
            <a:pPr lvl="2"/>
            <a:r>
              <a:rPr kumimoji="1" lang="en-US" altLang="zh-CN" sz="1900" dirty="0"/>
              <a:t>Can we directly apply the updates locally?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13C843-A84B-3CAE-0769-136D78E03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05866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643FF6-F413-F541-916E-CC2BF5E11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 local updates break the order of the log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0C6FC3-1D68-C242-BCAC-576214BFF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872208"/>
          </a:xfrm>
        </p:spPr>
        <p:txBody>
          <a:bodyPr/>
          <a:lstStyle/>
          <a:p>
            <a:r>
              <a:rPr kumimoji="1" lang="en-US" altLang="zh-CN" dirty="0"/>
              <a:t>If we naively update the local storage, we cannot directly run the update functions after the sync</a:t>
            </a:r>
          </a:p>
          <a:p>
            <a:pPr lvl="1"/>
            <a:r>
              <a:rPr kumimoji="1" lang="en-US" altLang="zh-CN" dirty="0"/>
              <a:t>Because the initial state of the servers are different!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7D7E01F-0DFA-1B49-A03E-A7806C375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49</a:t>
            </a:fld>
            <a:endParaRPr lang="zh-CN" altLang="en-US" dirty="0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7F49F432-4F97-0741-A79D-BA6E72A58EE2}"/>
              </a:ext>
            </a:extLst>
          </p:cNvPr>
          <p:cNvSpPr/>
          <p:nvPr/>
        </p:nvSpPr>
        <p:spPr>
          <a:xfrm>
            <a:off x="5745100" y="3154792"/>
            <a:ext cx="1271502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 to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chat w/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uid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43">
            <a:extLst>
              <a:ext uri="{FF2B5EF4-FFF2-40B4-BE49-F238E27FC236}">
                <a16:creationId xmlns:a16="http://schemas.microsoft.com/office/drawing/2014/main" id="{EB2F790C-248B-0241-A5BD-40A5FD1318C2}"/>
              </a:ext>
            </a:extLst>
          </p:cNvPr>
          <p:cNvSpPr/>
          <p:nvPr/>
        </p:nvSpPr>
        <p:spPr>
          <a:xfrm>
            <a:off x="1679598" y="3160292"/>
            <a:ext cx="1271502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 to 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chat w/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uid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51EFA931-93B8-5D4F-A766-1B10DE152221}"/>
              </a:ext>
            </a:extLst>
          </p:cNvPr>
          <p:cNvSpPr/>
          <p:nvPr/>
        </p:nvSpPr>
        <p:spPr>
          <a:xfrm>
            <a:off x="2236600" y="2583292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8" name="Rectangle 46">
            <a:extLst>
              <a:ext uri="{FF2B5EF4-FFF2-40B4-BE49-F238E27FC236}">
                <a16:creationId xmlns:a16="http://schemas.microsoft.com/office/drawing/2014/main" id="{5F92CA5C-B0B6-364A-AEE6-90DBFDE7D94D}"/>
              </a:ext>
            </a:extLst>
          </p:cNvPr>
          <p:cNvSpPr/>
          <p:nvPr/>
        </p:nvSpPr>
        <p:spPr>
          <a:xfrm>
            <a:off x="6143688" y="2639792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48">
            <a:extLst>
              <a:ext uri="{FF2B5EF4-FFF2-40B4-BE49-F238E27FC236}">
                <a16:creationId xmlns:a16="http://schemas.microsoft.com/office/drawing/2014/main" id="{624269B8-B9B5-D64E-8352-B3E6048CA747}"/>
              </a:ext>
            </a:extLst>
          </p:cNvPr>
          <p:cNvSpPr/>
          <p:nvPr/>
        </p:nvSpPr>
        <p:spPr>
          <a:xfrm>
            <a:off x="2813100" y="2710292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9">
            <a:extLst>
              <a:ext uri="{FF2B5EF4-FFF2-40B4-BE49-F238E27FC236}">
                <a16:creationId xmlns:a16="http://schemas.microsoft.com/office/drawing/2014/main" id="{9CACAA5D-4E65-AB47-9312-4A549970F7EB}"/>
              </a:ext>
            </a:extLst>
          </p:cNvPr>
          <p:cNvSpPr/>
          <p:nvPr/>
        </p:nvSpPr>
        <p:spPr>
          <a:xfrm>
            <a:off x="5040600" y="2710292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Can 55">
            <a:extLst>
              <a:ext uri="{FF2B5EF4-FFF2-40B4-BE49-F238E27FC236}">
                <a16:creationId xmlns:a16="http://schemas.microsoft.com/office/drawing/2014/main" id="{DF00040B-541C-7841-AFEC-0E7FFC0759BE}"/>
              </a:ext>
            </a:extLst>
          </p:cNvPr>
          <p:cNvSpPr/>
          <p:nvPr/>
        </p:nvSpPr>
        <p:spPr>
          <a:xfrm>
            <a:off x="3706049" y="280056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56">
            <a:extLst>
              <a:ext uri="{FF2B5EF4-FFF2-40B4-BE49-F238E27FC236}">
                <a16:creationId xmlns:a16="http://schemas.microsoft.com/office/drawing/2014/main" id="{2938755A-829C-CD43-82EF-BD62C49DE782}"/>
              </a:ext>
            </a:extLst>
          </p:cNvPr>
          <p:cNvSpPr/>
          <p:nvPr/>
        </p:nvSpPr>
        <p:spPr>
          <a:xfrm>
            <a:off x="4547745" y="280056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57">
            <a:extLst>
              <a:ext uri="{FF2B5EF4-FFF2-40B4-BE49-F238E27FC236}">
                <a16:creationId xmlns:a16="http://schemas.microsoft.com/office/drawing/2014/main" id="{146F80A2-DA29-EA46-8704-7BC79F2188EF}"/>
              </a:ext>
            </a:extLst>
          </p:cNvPr>
          <p:cNvSpPr/>
          <p:nvPr/>
        </p:nvSpPr>
        <p:spPr>
          <a:xfrm>
            <a:off x="971600" y="2744792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4" name="Straight Arrow Connector 58">
            <a:extLst>
              <a:ext uri="{FF2B5EF4-FFF2-40B4-BE49-F238E27FC236}">
                <a16:creationId xmlns:a16="http://schemas.microsoft.com/office/drawing/2014/main" id="{06B2BEFC-EAD1-A247-BD0B-12A6CBD96E35}"/>
              </a:ext>
            </a:extLst>
          </p:cNvPr>
          <p:cNvCxnSpPr>
            <a:stCxn id="13" idx="3"/>
          </p:cNvCxnSpPr>
          <p:nvPr/>
        </p:nvCxnSpPr>
        <p:spPr>
          <a:xfrm>
            <a:off x="1871600" y="2954792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59">
            <a:extLst>
              <a:ext uri="{FF2B5EF4-FFF2-40B4-BE49-F238E27FC236}">
                <a16:creationId xmlns:a16="http://schemas.microsoft.com/office/drawing/2014/main" id="{633BC916-0ED3-734B-ACEA-D58F98474031}"/>
              </a:ext>
            </a:extLst>
          </p:cNvPr>
          <p:cNvSpPr/>
          <p:nvPr/>
        </p:nvSpPr>
        <p:spPr>
          <a:xfrm>
            <a:off x="6725778" y="2759792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60">
            <a:extLst>
              <a:ext uri="{FF2B5EF4-FFF2-40B4-BE49-F238E27FC236}">
                <a16:creationId xmlns:a16="http://schemas.microsoft.com/office/drawing/2014/main" id="{BBBCE6DA-B898-EE4F-ACBA-99B98D38A322}"/>
              </a:ext>
            </a:extLst>
          </p:cNvPr>
          <p:cNvCxnSpPr>
            <a:stCxn id="15" idx="1"/>
          </p:cNvCxnSpPr>
          <p:nvPr/>
        </p:nvCxnSpPr>
        <p:spPr>
          <a:xfrm flipH="1">
            <a:off x="5801600" y="2954792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31">
            <a:extLst>
              <a:ext uri="{FF2B5EF4-FFF2-40B4-BE49-F238E27FC236}">
                <a16:creationId xmlns:a16="http://schemas.microsoft.com/office/drawing/2014/main" id="{DF444A9E-6695-EF44-B5B1-34AE004BD48A}"/>
              </a:ext>
            </a:extLst>
          </p:cNvPr>
          <p:cNvSpPr/>
          <p:nvPr/>
        </p:nvSpPr>
        <p:spPr>
          <a:xfrm>
            <a:off x="2289178" y="3789792"/>
            <a:ext cx="1035861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=10)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18" name="Straight Connector 35">
            <a:extLst>
              <a:ext uri="{FF2B5EF4-FFF2-40B4-BE49-F238E27FC236}">
                <a16:creationId xmlns:a16="http://schemas.microsoft.com/office/drawing/2014/main" id="{26CE3F8D-825F-124A-AF35-60959250241B}"/>
              </a:ext>
            </a:extLst>
          </p:cNvPr>
          <p:cNvCxnSpPr/>
          <p:nvPr/>
        </p:nvCxnSpPr>
        <p:spPr>
          <a:xfrm>
            <a:off x="3321100" y="3295292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7">
            <a:extLst>
              <a:ext uri="{FF2B5EF4-FFF2-40B4-BE49-F238E27FC236}">
                <a16:creationId xmlns:a16="http://schemas.microsoft.com/office/drawing/2014/main" id="{D917BE6E-5169-094A-ABA4-9345AAADC6C2}"/>
              </a:ext>
            </a:extLst>
          </p:cNvPr>
          <p:cNvCxnSpPr/>
          <p:nvPr/>
        </p:nvCxnSpPr>
        <p:spPr>
          <a:xfrm>
            <a:off x="5289600" y="3295292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38">
            <a:extLst>
              <a:ext uri="{FF2B5EF4-FFF2-40B4-BE49-F238E27FC236}">
                <a16:creationId xmlns:a16="http://schemas.microsoft.com/office/drawing/2014/main" id="{E4C87364-DF2D-BE4F-9A0F-12CE3EAB8C8B}"/>
              </a:ext>
            </a:extLst>
          </p:cNvPr>
          <p:cNvSpPr/>
          <p:nvPr/>
        </p:nvSpPr>
        <p:spPr>
          <a:xfrm>
            <a:off x="3408384" y="4230572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1" name="Rectangle 39">
            <a:extLst>
              <a:ext uri="{FF2B5EF4-FFF2-40B4-BE49-F238E27FC236}">
                <a16:creationId xmlns:a16="http://schemas.microsoft.com/office/drawing/2014/main" id="{5ED7AE8A-A4CB-5D44-B8E0-DB461338AF25}"/>
              </a:ext>
            </a:extLst>
          </p:cNvPr>
          <p:cNvSpPr/>
          <p:nvPr/>
        </p:nvSpPr>
        <p:spPr>
          <a:xfrm>
            <a:off x="5289600" y="3793587"/>
            <a:ext cx="1023037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=10)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3" name="灯片编号占位符 3">
            <a:extLst>
              <a:ext uri="{FF2B5EF4-FFF2-40B4-BE49-F238E27FC236}">
                <a16:creationId xmlns:a16="http://schemas.microsoft.com/office/drawing/2014/main" id="{23FAD450-D179-1622-8040-1FF9AD4FAC87}"/>
              </a:ext>
            </a:extLst>
          </p:cNvPr>
          <p:cNvSpPr txBox="1">
            <a:spLocks/>
          </p:cNvSpPr>
          <p:nvPr/>
        </p:nvSpPr>
        <p:spPr>
          <a:xfrm>
            <a:off x="6553200" y="468062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Consolas" panose="020B0609020204030204" pitchFamily="49" charset="0"/>
                <a:ea typeface="DengXian" charset="0"/>
                <a:cs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49</a:t>
            </a:fld>
            <a:endParaRPr lang="zh-CN" altLang="en-US" dirty="0"/>
          </a:p>
        </p:txBody>
      </p:sp>
      <p:sp>
        <p:nvSpPr>
          <p:cNvPr id="24" name="Rectangle 31">
            <a:extLst>
              <a:ext uri="{FF2B5EF4-FFF2-40B4-BE49-F238E27FC236}">
                <a16:creationId xmlns:a16="http://schemas.microsoft.com/office/drawing/2014/main" id="{221F0F6B-979D-B0A7-A7B0-50A79DE342B0}"/>
              </a:ext>
            </a:extLst>
          </p:cNvPr>
          <p:cNvSpPr/>
          <p:nvPr/>
        </p:nvSpPr>
        <p:spPr>
          <a:xfrm>
            <a:off x="1241498" y="3782348"/>
            <a:ext cx="70884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2">
            <a:extLst>
              <a:ext uri="{FF2B5EF4-FFF2-40B4-BE49-F238E27FC236}">
                <a16:creationId xmlns:a16="http://schemas.microsoft.com/office/drawing/2014/main" id="{C3A95658-F08E-3703-EE65-D9E0FEADAAAF}"/>
              </a:ext>
            </a:extLst>
          </p:cNvPr>
          <p:cNvSpPr/>
          <p:nvPr/>
        </p:nvSpPr>
        <p:spPr>
          <a:xfrm>
            <a:off x="1222730" y="4162423"/>
            <a:ext cx="74411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Rectangle 39">
            <a:extLst>
              <a:ext uri="{FF2B5EF4-FFF2-40B4-BE49-F238E27FC236}">
                <a16:creationId xmlns:a16="http://schemas.microsoft.com/office/drawing/2014/main" id="{84F7C98F-AE91-0901-5CCD-30589114CC64}"/>
              </a:ext>
            </a:extLst>
          </p:cNvPr>
          <p:cNvSpPr/>
          <p:nvPr/>
        </p:nvSpPr>
        <p:spPr>
          <a:xfrm>
            <a:off x="7098479" y="3792590"/>
            <a:ext cx="70884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7" name="Rectangle 40">
            <a:extLst>
              <a:ext uri="{FF2B5EF4-FFF2-40B4-BE49-F238E27FC236}">
                <a16:creationId xmlns:a16="http://schemas.microsoft.com/office/drawing/2014/main" id="{223E20B2-36A8-91F6-391C-91620E6394B5}"/>
              </a:ext>
            </a:extLst>
          </p:cNvPr>
          <p:cNvSpPr/>
          <p:nvPr/>
        </p:nvSpPr>
        <p:spPr>
          <a:xfrm>
            <a:off x="7098479" y="4165933"/>
            <a:ext cx="69602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66DEA491-3DFB-C7A9-9977-69E12DF5CCFA}"/>
              </a:ext>
            </a:extLst>
          </p:cNvPr>
          <p:cNvGrpSpPr/>
          <p:nvPr/>
        </p:nvGrpSpPr>
        <p:grpSpPr>
          <a:xfrm>
            <a:off x="1043608" y="3649589"/>
            <a:ext cx="1076625" cy="892909"/>
            <a:chOff x="1043608" y="4265929"/>
            <a:chExt cx="1076625" cy="892909"/>
          </a:xfrm>
        </p:grpSpPr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44622104-A53F-87FC-B0DD-08990DFF82BC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A60E7751-B137-CC3F-D834-7E5579E06ECC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81203EBF-8D79-1E91-D2D9-6A0C687F0DF9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C34FB05A-15CA-C5E4-2FB7-A3CEDE1679AF}"/>
              </a:ext>
            </a:extLst>
          </p:cNvPr>
          <p:cNvGrpSpPr/>
          <p:nvPr/>
        </p:nvGrpSpPr>
        <p:grpSpPr>
          <a:xfrm>
            <a:off x="6902559" y="3649588"/>
            <a:ext cx="1076625" cy="892909"/>
            <a:chOff x="1043608" y="4265929"/>
            <a:chExt cx="1076625" cy="892909"/>
          </a:xfrm>
        </p:grpSpPr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5B4FA5D8-DF0C-FF8E-ECBC-65A071563DC3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线连接符 33">
              <a:extLst>
                <a:ext uri="{FF2B5EF4-FFF2-40B4-BE49-F238E27FC236}">
                  <a16:creationId xmlns:a16="http://schemas.microsoft.com/office/drawing/2014/main" id="{1C50AC32-6D0A-3B7F-A9FA-0F42823BA4CB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线连接符 34">
              <a:extLst>
                <a:ext uri="{FF2B5EF4-FFF2-40B4-BE49-F238E27FC236}">
                  <a16:creationId xmlns:a16="http://schemas.microsoft.com/office/drawing/2014/main" id="{019D405F-530C-D4F3-1796-29B57DAD15AD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8">
            <a:extLst>
              <a:ext uri="{FF2B5EF4-FFF2-40B4-BE49-F238E27FC236}">
                <a16:creationId xmlns:a16="http://schemas.microsoft.com/office/drawing/2014/main" id="{C2E7FA51-7EC3-8F78-0E0D-A0BC03AD56D4}"/>
              </a:ext>
            </a:extLst>
          </p:cNvPr>
          <p:cNvSpPr/>
          <p:nvPr/>
        </p:nvSpPr>
        <p:spPr>
          <a:xfrm>
            <a:off x="1318333" y="458031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7" name="Rectangle 38">
            <a:extLst>
              <a:ext uri="{FF2B5EF4-FFF2-40B4-BE49-F238E27FC236}">
                <a16:creationId xmlns:a16="http://schemas.microsoft.com/office/drawing/2014/main" id="{48DECE89-71CC-0A07-4E4F-FE0B99CB918D}"/>
              </a:ext>
            </a:extLst>
          </p:cNvPr>
          <p:cNvSpPr/>
          <p:nvPr/>
        </p:nvSpPr>
        <p:spPr>
          <a:xfrm>
            <a:off x="7165774" y="458031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8" name="任意形状 37">
            <a:extLst>
              <a:ext uri="{FF2B5EF4-FFF2-40B4-BE49-F238E27FC236}">
                <a16:creationId xmlns:a16="http://schemas.microsoft.com/office/drawing/2014/main" id="{EE48B0DB-651E-7232-3C69-694EC4453749}"/>
              </a:ext>
            </a:extLst>
          </p:cNvPr>
          <p:cNvSpPr/>
          <p:nvPr/>
        </p:nvSpPr>
        <p:spPr>
          <a:xfrm>
            <a:off x="1888177" y="4454424"/>
            <a:ext cx="855023" cy="451262"/>
          </a:xfrm>
          <a:custGeom>
            <a:avLst/>
            <a:gdLst>
              <a:gd name="connsiteX0" fmla="*/ 0 w 855023"/>
              <a:gd name="connsiteY0" fmla="*/ 0 h 451262"/>
              <a:gd name="connsiteX1" fmla="*/ 356259 w 855023"/>
              <a:gd name="connsiteY1" fmla="*/ 451262 h 451262"/>
              <a:gd name="connsiteX2" fmla="*/ 855023 w 855023"/>
              <a:gd name="connsiteY2" fmla="*/ 0 h 45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5023" h="451262">
                <a:moveTo>
                  <a:pt x="0" y="0"/>
                </a:moveTo>
                <a:cubicBezTo>
                  <a:pt x="106877" y="225631"/>
                  <a:pt x="213755" y="451262"/>
                  <a:pt x="356259" y="451262"/>
                </a:cubicBezTo>
                <a:cubicBezTo>
                  <a:pt x="498763" y="451262"/>
                  <a:pt x="676893" y="225631"/>
                  <a:pt x="855023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B4E96629-37B1-0542-9C3D-C5016721764D}"/>
              </a:ext>
            </a:extLst>
          </p:cNvPr>
          <p:cNvSpPr/>
          <p:nvPr/>
        </p:nvSpPr>
        <p:spPr>
          <a:xfrm>
            <a:off x="1888177" y="4086289"/>
            <a:ext cx="475013" cy="178271"/>
          </a:xfrm>
          <a:custGeom>
            <a:avLst/>
            <a:gdLst>
              <a:gd name="connsiteX0" fmla="*/ 0 w 475013"/>
              <a:gd name="connsiteY0" fmla="*/ 23750 h 178271"/>
              <a:gd name="connsiteX1" fmla="*/ 201880 w 475013"/>
              <a:gd name="connsiteY1" fmla="*/ 178129 h 178271"/>
              <a:gd name="connsiteX2" fmla="*/ 475013 w 475013"/>
              <a:gd name="connsiteY2" fmla="*/ 0 h 178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5013" h="178271">
                <a:moveTo>
                  <a:pt x="0" y="23750"/>
                </a:moveTo>
                <a:cubicBezTo>
                  <a:pt x="61355" y="102918"/>
                  <a:pt x="122711" y="182087"/>
                  <a:pt x="201880" y="178129"/>
                </a:cubicBezTo>
                <a:cubicBezTo>
                  <a:pt x="281049" y="174171"/>
                  <a:pt x="378031" y="87085"/>
                  <a:pt x="475013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任意形状 39">
            <a:extLst>
              <a:ext uri="{FF2B5EF4-FFF2-40B4-BE49-F238E27FC236}">
                <a16:creationId xmlns:a16="http://schemas.microsoft.com/office/drawing/2014/main" id="{01A0CA6C-1B37-E70F-57F0-2D4AD30450FF}"/>
              </a:ext>
            </a:extLst>
          </p:cNvPr>
          <p:cNvSpPr/>
          <p:nvPr/>
        </p:nvSpPr>
        <p:spPr>
          <a:xfrm>
            <a:off x="6673932" y="4026912"/>
            <a:ext cx="558141" cy="166926"/>
          </a:xfrm>
          <a:custGeom>
            <a:avLst/>
            <a:gdLst>
              <a:gd name="connsiteX0" fmla="*/ 558141 w 558141"/>
              <a:gd name="connsiteY0" fmla="*/ 0 h 166926"/>
              <a:gd name="connsiteX1" fmla="*/ 308759 w 558141"/>
              <a:gd name="connsiteY1" fmla="*/ 166254 h 166926"/>
              <a:gd name="connsiteX2" fmla="*/ 0 w 558141"/>
              <a:gd name="connsiteY2" fmla="*/ 47501 h 166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8141" h="166926">
                <a:moveTo>
                  <a:pt x="558141" y="0"/>
                </a:moveTo>
                <a:cubicBezTo>
                  <a:pt x="479961" y="79168"/>
                  <a:pt x="401782" y="158337"/>
                  <a:pt x="308759" y="166254"/>
                </a:cubicBezTo>
                <a:cubicBezTo>
                  <a:pt x="215736" y="174171"/>
                  <a:pt x="107868" y="110836"/>
                  <a:pt x="0" y="47501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任意形状 40">
            <a:extLst>
              <a:ext uri="{FF2B5EF4-FFF2-40B4-BE49-F238E27FC236}">
                <a16:creationId xmlns:a16="http://schemas.microsoft.com/office/drawing/2014/main" id="{C3E32FEC-2785-AF4B-6548-B9ACFB0A6F53}"/>
              </a:ext>
            </a:extLst>
          </p:cNvPr>
          <p:cNvSpPr/>
          <p:nvPr/>
        </p:nvSpPr>
        <p:spPr>
          <a:xfrm>
            <a:off x="6495803" y="4406922"/>
            <a:ext cx="641267" cy="287119"/>
          </a:xfrm>
          <a:custGeom>
            <a:avLst/>
            <a:gdLst>
              <a:gd name="connsiteX0" fmla="*/ 641267 w 641267"/>
              <a:gd name="connsiteY0" fmla="*/ 0 h 287119"/>
              <a:gd name="connsiteX1" fmla="*/ 475013 w 641267"/>
              <a:gd name="connsiteY1" fmla="*/ 285008 h 287119"/>
              <a:gd name="connsiteX2" fmla="*/ 0 w 641267"/>
              <a:gd name="connsiteY2" fmla="*/ 106878 h 287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267" h="287119">
                <a:moveTo>
                  <a:pt x="641267" y="0"/>
                </a:moveTo>
                <a:cubicBezTo>
                  <a:pt x="611579" y="133597"/>
                  <a:pt x="581891" y="267195"/>
                  <a:pt x="475013" y="285008"/>
                </a:cubicBezTo>
                <a:cubicBezTo>
                  <a:pt x="368135" y="302821"/>
                  <a:pt x="184067" y="204849"/>
                  <a:pt x="0" y="106878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376556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8B8D93-11C7-8944-9C6C-696CE7699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Solution: Rollback and Replay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9CD3AC-A85C-984E-8A96-652E5268E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Rollback all the updates before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sync </a:t>
            </a:r>
          </a:p>
          <a:p>
            <a:pPr lvl="1"/>
            <a:r>
              <a:rPr kumimoji="1" lang="en-US" altLang="zh-CN" dirty="0"/>
              <a:t>Essentially clean the storage to an empty state</a:t>
            </a:r>
            <a:endParaRPr kumimoji="1" lang="en" altLang="zh-CN" dirty="0"/>
          </a:p>
          <a:p>
            <a:r>
              <a:rPr kumimoji="1" lang="en" altLang="zh-CN" dirty="0"/>
              <a:t>Re-run all update functions, starting from empty storage state</a:t>
            </a:r>
          </a:p>
          <a:p>
            <a:pPr lvl="1"/>
            <a:r>
              <a:rPr kumimoji="1" lang="en" altLang="zh-CN" dirty="0"/>
              <a:t>After syncing, Srv1 and Srv2 have same set of updates (ordered logs)</a:t>
            </a:r>
          </a:p>
          <a:p>
            <a:pPr lvl="1"/>
            <a:r>
              <a:rPr kumimoji="1" lang="en" altLang="zh-CN" dirty="0"/>
              <a:t>Srv1 and Srv2 arrive at same final state</a:t>
            </a:r>
          </a:p>
          <a:p>
            <a:r>
              <a:rPr kumimoji="1" lang="en-US" altLang="zh-CN" dirty="0"/>
              <a:t>Problems (We will come back to these issues later) </a:t>
            </a:r>
          </a:p>
          <a:p>
            <a:pPr lvl="1"/>
            <a:r>
              <a:rPr kumimoji="1" lang="en-US" altLang="zh-CN" dirty="0"/>
              <a:t>Slow sync process </a:t>
            </a:r>
          </a:p>
          <a:p>
            <a:pPr lvl="1"/>
            <a:r>
              <a:rPr kumimoji="1" lang="en-US" altLang="zh-CN" dirty="0"/>
              <a:t>Large log size</a:t>
            </a:r>
          </a:p>
          <a:p>
            <a:pPr marL="74250" lvl="1" indent="0">
              <a:buNone/>
            </a:pP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9F82A8-C6CB-E648-A4AF-4389CF5F3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04650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F16BEA-36B8-9446-BFA3-9B01E304D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choose the unique IDs is important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DD5E95-6F99-794D-83EA-8AC3CC46F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3771636"/>
          </a:xfrm>
        </p:spPr>
        <p:txBody>
          <a:bodyPr/>
          <a:lstStyle/>
          <a:p>
            <a:r>
              <a:rPr kumimoji="1" lang="en" altLang="zh-CN" dirty="0"/>
              <a:t>Recall: we choose &lt;time T, node ID&gt; as the unique ID of updates </a:t>
            </a:r>
          </a:p>
          <a:p>
            <a:r>
              <a:rPr kumimoji="1" lang="en" altLang="zh-CN" dirty="0"/>
              <a:t>Question#1: can we use &lt;node ID, time T&gt; as the ID? </a:t>
            </a:r>
          </a:p>
          <a:p>
            <a:pPr lvl="1"/>
            <a:r>
              <a:rPr kumimoji="1" lang="en" altLang="zh-CN" dirty="0"/>
              <a:t>Sort the updates: no problem </a:t>
            </a:r>
          </a:p>
          <a:p>
            <a:pPr lvl="1"/>
            <a:r>
              <a:rPr kumimoji="1" lang="en" altLang="zh-CN" dirty="0"/>
              <a:t>User-experience (or causality </a:t>
            </a:r>
            <a:r>
              <a:rPr kumimoji="1" lang="en" altLang="zh-CN" dirty="0" err="1"/>
              <a:t>preserviung</a:t>
            </a:r>
            <a:r>
              <a:rPr kumimoji="1" lang="en" altLang="zh-CN" dirty="0"/>
              <a:t>): no so good. For example, I will always see my </a:t>
            </a:r>
            <a:r>
              <a:rPr kumimoji="1" lang="en" altLang="zh-CN" dirty="0" err="1"/>
              <a:t>iphone’s</a:t>
            </a:r>
            <a:r>
              <a:rPr kumimoji="1" lang="en" altLang="zh-CN" dirty="0"/>
              <a:t> data before my </a:t>
            </a:r>
            <a:r>
              <a:rPr kumimoji="1" lang="en" altLang="zh-CN" dirty="0" err="1"/>
              <a:t>Ipad’s</a:t>
            </a:r>
            <a:r>
              <a:rPr kumimoji="1" lang="en" altLang="zh-CN" dirty="0"/>
              <a:t> data</a:t>
            </a:r>
            <a:r>
              <a:rPr kumimoji="1" lang="en-US" altLang="zh-CN" dirty="0"/>
              <a:t>, even I posted the sentence earlier </a:t>
            </a:r>
            <a:endParaRPr kumimoji="1" lang="en" altLang="zh-CN" dirty="0"/>
          </a:p>
          <a:p>
            <a:r>
              <a:rPr kumimoji="1" lang="en" altLang="zh-CN" dirty="0"/>
              <a:t>Question#2: can &lt;time T, node ID&gt; prevent the above user-experience issue?</a:t>
            </a:r>
          </a:p>
          <a:p>
            <a:pPr lvl="1"/>
            <a:r>
              <a:rPr kumimoji="1" lang="en" altLang="zh-CN" dirty="0"/>
              <a:t>Depends on the clock time of the nodes </a:t>
            </a:r>
          </a:p>
          <a:p>
            <a:pPr lvl="2"/>
            <a:r>
              <a:rPr kumimoji="1" lang="en" altLang="zh-CN" sz="1800" dirty="0"/>
              <a:t>Yet we know that clocks are unsynchronized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BA7895-6062-F440-9636-A6188822F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5223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52EB2A-16FE-7F4C-8481-13C4B2406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Challenge: unsynchronized clock time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078835-039E-154F-AC06-B758F352E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246364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Goal: clock time reflect the (real wall clock time) update order </a:t>
            </a:r>
          </a:p>
          <a:p>
            <a:r>
              <a:rPr kumimoji="1" lang="en-US" altLang="zh-CN" dirty="0"/>
              <a:t>Will update order be consistent with wall-clock time?</a:t>
            </a:r>
          </a:p>
          <a:p>
            <a:pPr lvl="1"/>
            <a:r>
              <a:rPr kumimoji="1" lang="en-US" altLang="zh-CN" dirty="0"/>
              <a:t>E.g., if I first post a chat on iPhone, and later post another chat on iPad,  the </a:t>
            </a:r>
            <a:r>
              <a:rPr kumimoji="1" lang="en-US" altLang="zh-CN" dirty="0" err="1"/>
              <a:t>iphone’s</a:t>
            </a:r>
            <a:r>
              <a:rPr kumimoji="1" lang="en-US" altLang="zh-CN" dirty="0"/>
              <a:t> time will be smaller </a:t>
            </a:r>
          </a:p>
          <a:p>
            <a:r>
              <a:rPr kumimoji="1" lang="en-US" altLang="zh-CN" dirty="0"/>
              <a:t>However, the clock time between nodes is not synchronized </a:t>
            </a:r>
          </a:p>
          <a:p>
            <a:pPr lvl="1"/>
            <a:r>
              <a:rPr kumimoji="1" lang="en-US" altLang="zh-CN" dirty="0"/>
              <a:t>Example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81D807-D353-D54C-A07B-601433BFE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52</a:t>
            </a:fld>
            <a:endParaRPr lang="zh-CN" altLang="en-US" dirty="0"/>
          </a:p>
        </p:txBody>
      </p:sp>
      <p:sp>
        <p:nvSpPr>
          <p:cNvPr id="5" name="Text Box 16">
            <a:extLst>
              <a:ext uri="{FF2B5EF4-FFF2-40B4-BE49-F238E27FC236}">
                <a16:creationId xmlns:a16="http://schemas.microsoft.com/office/drawing/2014/main" id="{FBAE91C4-3509-984E-87C3-BCB17F8D3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000" y="3679616"/>
            <a:ext cx="7740000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tIns="0" rIns="72000" bIns="36000">
            <a:spAutoFit/>
          </a:bodyPr>
          <a:lstStyle>
            <a:defPPr>
              <a:defRPr lang="en-US"/>
            </a:defPPr>
            <a:lvl1pPr algn="ctr">
              <a:defRPr sz="2800" i="1">
                <a:latin typeface="Candara" pitchFamily="34" charset="0"/>
              </a:defRPr>
            </a:lvl1pPr>
          </a:lstStyle>
          <a:p>
            <a:r>
              <a:rPr lang="en-US" altLang="zh-CN" sz="2000" i="0" dirty="0">
                <a:latin typeface="Eras Medium ITC" pitchFamily="34" charset="0"/>
              </a:rPr>
              <a:t>Srv1 went first in </a:t>
            </a:r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wall-clock </a:t>
            </a:r>
            <a:r>
              <a:rPr lang="en-US" altLang="zh-CN" sz="2000" i="0" dirty="0">
                <a:latin typeface="Eras Medium ITC" pitchFamily="34" charset="0"/>
              </a:rPr>
              <a:t>time with </a:t>
            </a:r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&lt;10, Srv1&gt;</a:t>
            </a:r>
          </a:p>
        </p:txBody>
      </p:sp>
      <p:sp>
        <p:nvSpPr>
          <p:cNvPr id="6" name="Text Box 16">
            <a:extLst>
              <a:ext uri="{FF2B5EF4-FFF2-40B4-BE49-F238E27FC236}">
                <a16:creationId xmlns:a16="http://schemas.microsoft.com/office/drawing/2014/main" id="{CBC05251-18E8-8249-BAA2-657D116110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000" y="4313572"/>
            <a:ext cx="7740000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tIns="0" rIns="72000" bIns="36000">
            <a:spAutoFit/>
          </a:bodyPr>
          <a:lstStyle>
            <a:defPPr>
              <a:defRPr lang="en-US"/>
            </a:defPPr>
            <a:lvl1pPr algn="ctr">
              <a:defRPr sz="2800" i="1">
                <a:latin typeface="Candara" pitchFamily="34" charset="0"/>
              </a:defRPr>
            </a:lvl1pPr>
          </a:lstStyle>
          <a:p>
            <a:r>
              <a:rPr lang="en-US" altLang="zh-CN" sz="2000" i="0" dirty="0">
                <a:latin typeface="Eras Medium ITC" pitchFamily="34" charset="0"/>
              </a:rPr>
              <a:t>Srv2 could still generate update ID </a:t>
            </a:r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&lt;9, Srv2&gt; </a:t>
            </a:r>
          </a:p>
        </p:txBody>
      </p:sp>
    </p:spTree>
    <p:extLst>
      <p:ext uri="{BB962C8B-B14F-4D97-AF65-F5344CB8AC3E}">
        <p14:creationId xmlns:p14="http://schemas.microsoft.com/office/powerpoint/2010/main" val="19623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A7879E-D56E-D94E-BDD1-C959C721F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Unsynchronized clocks can cause subtle problem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5C7E84-91C0-9C4A-B667-C85B0A237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895328"/>
            <a:ext cx="8229600" cy="1401634"/>
          </a:xfrm>
        </p:spPr>
        <p:txBody>
          <a:bodyPr/>
          <a:lstStyle/>
          <a:p>
            <a:r>
              <a:rPr kumimoji="1" lang="en-US" altLang="zh-CN" dirty="0"/>
              <a:t>In our setup, updates apply to local storage immediately </a:t>
            </a:r>
          </a:p>
          <a:p>
            <a:pPr lvl="1"/>
            <a:r>
              <a:rPr kumimoji="1" lang="en-US" altLang="zh-CN" dirty="0"/>
              <a:t>So that we can see the latest results </a:t>
            </a:r>
          </a:p>
          <a:p>
            <a:pPr lvl="1"/>
            <a:r>
              <a:rPr kumimoji="1" lang="en-US" altLang="zh-CN" dirty="0"/>
              <a:t>Inconsistency will be rollback and replay later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A9CC93-3962-9C4F-A686-1B36F5102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53</a:t>
            </a:fld>
            <a:endParaRPr lang="zh-CN" altLang="en-US" dirty="0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5B667014-BF3B-5546-8F25-E418C631D8EF}"/>
              </a:ext>
            </a:extLst>
          </p:cNvPr>
          <p:cNvSpPr/>
          <p:nvPr/>
        </p:nvSpPr>
        <p:spPr>
          <a:xfrm>
            <a:off x="6044830" y="1940372"/>
            <a:ext cx="779381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Sees X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43">
            <a:extLst>
              <a:ext uri="{FF2B5EF4-FFF2-40B4-BE49-F238E27FC236}">
                <a16:creationId xmlns:a16="http://schemas.microsoft.com/office/drawing/2014/main" id="{1358C305-BBB7-904E-BD09-1730899BCBA3}"/>
              </a:ext>
            </a:extLst>
          </p:cNvPr>
          <p:cNvSpPr/>
          <p:nvPr/>
        </p:nvSpPr>
        <p:spPr>
          <a:xfrm>
            <a:off x="1850997" y="1938500"/>
            <a:ext cx="1271503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 to 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chat w/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uid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00B6A1C5-7F37-924B-9331-DCA8828665DA}"/>
              </a:ext>
            </a:extLst>
          </p:cNvPr>
          <p:cNvSpPr/>
          <p:nvPr/>
        </p:nvSpPr>
        <p:spPr>
          <a:xfrm>
            <a:off x="2408000" y="1361500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8" name="Rounded Rectangle 48">
            <a:extLst>
              <a:ext uri="{FF2B5EF4-FFF2-40B4-BE49-F238E27FC236}">
                <a16:creationId xmlns:a16="http://schemas.microsoft.com/office/drawing/2014/main" id="{18C55193-AEB7-5843-8B87-01E009529889}"/>
              </a:ext>
            </a:extLst>
          </p:cNvPr>
          <p:cNvSpPr/>
          <p:nvPr/>
        </p:nvSpPr>
        <p:spPr>
          <a:xfrm>
            <a:off x="29845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49">
            <a:extLst>
              <a:ext uri="{FF2B5EF4-FFF2-40B4-BE49-F238E27FC236}">
                <a16:creationId xmlns:a16="http://schemas.microsoft.com/office/drawing/2014/main" id="{FBFED5C8-E2CD-7A41-B8A8-274F06ED2D3C}"/>
              </a:ext>
            </a:extLst>
          </p:cNvPr>
          <p:cNvSpPr/>
          <p:nvPr/>
        </p:nvSpPr>
        <p:spPr>
          <a:xfrm>
            <a:off x="52120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Curved Connector 53">
            <a:extLst>
              <a:ext uri="{FF2B5EF4-FFF2-40B4-BE49-F238E27FC236}">
                <a16:creationId xmlns:a16="http://schemas.microsoft.com/office/drawing/2014/main" id="{69E9ADB6-B983-3B48-88B0-FA27ADABB6C1}"/>
              </a:ext>
            </a:extLst>
          </p:cNvPr>
          <p:cNvCxnSpPr>
            <a:stCxn id="12" idx="3"/>
            <a:endCxn id="11" idx="3"/>
          </p:cNvCxnSpPr>
          <p:nvPr/>
        </p:nvCxnSpPr>
        <p:spPr>
          <a:xfrm rot="5400000">
            <a:off x="4484225" y="1427380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n 55">
            <a:extLst>
              <a:ext uri="{FF2B5EF4-FFF2-40B4-BE49-F238E27FC236}">
                <a16:creationId xmlns:a16="http://schemas.microsoft.com/office/drawing/2014/main" id="{D02769B2-7297-2D4F-91E6-2EAD27958534}"/>
              </a:ext>
            </a:extLst>
          </p:cNvPr>
          <p:cNvSpPr/>
          <p:nvPr/>
        </p:nvSpPr>
        <p:spPr>
          <a:xfrm>
            <a:off x="3877449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56">
            <a:extLst>
              <a:ext uri="{FF2B5EF4-FFF2-40B4-BE49-F238E27FC236}">
                <a16:creationId xmlns:a16="http://schemas.microsoft.com/office/drawing/2014/main" id="{DA0E6ABF-BC92-2E44-9B63-49B5278E8995}"/>
              </a:ext>
            </a:extLst>
          </p:cNvPr>
          <p:cNvSpPr/>
          <p:nvPr/>
        </p:nvSpPr>
        <p:spPr>
          <a:xfrm>
            <a:off x="4719145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57">
            <a:extLst>
              <a:ext uri="{FF2B5EF4-FFF2-40B4-BE49-F238E27FC236}">
                <a16:creationId xmlns:a16="http://schemas.microsoft.com/office/drawing/2014/main" id="{E966CA1C-B6FE-2E4A-9501-A7744B4572EF}"/>
              </a:ext>
            </a:extLst>
          </p:cNvPr>
          <p:cNvSpPr/>
          <p:nvPr/>
        </p:nvSpPr>
        <p:spPr>
          <a:xfrm>
            <a:off x="1143000" y="1523000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4" name="Straight Arrow Connector 58">
            <a:extLst>
              <a:ext uri="{FF2B5EF4-FFF2-40B4-BE49-F238E27FC236}">
                <a16:creationId xmlns:a16="http://schemas.microsoft.com/office/drawing/2014/main" id="{C88A0872-36BB-444F-8F44-3E28EF7658CE}"/>
              </a:ext>
            </a:extLst>
          </p:cNvPr>
          <p:cNvCxnSpPr>
            <a:stCxn id="13" idx="3"/>
          </p:cNvCxnSpPr>
          <p:nvPr/>
        </p:nvCxnSpPr>
        <p:spPr>
          <a:xfrm>
            <a:off x="2043000" y="1733000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59">
            <a:extLst>
              <a:ext uri="{FF2B5EF4-FFF2-40B4-BE49-F238E27FC236}">
                <a16:creationId xmlns:a16="http://schemas.microsoft.com/office/drawing/2014/main" id="{5DF06ECF-D731-3B4D-9598-34F9DAE0CD27}"/>
              </a:ext>
            </a:extLst>
          </p:cNvPr>
          <p:cNvSpPr/>
          <p:nvPr/>
        </p:nvSpPr>
        <p:spPr>
          <a:xfrm>
            <a:off x="6897178" y="1518500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60">
            <a:extLst>
              <a:ext uri="{FF2B5EF4-FFF2-40B4-BE49-F238E27FC236}">
                <a16:creationId xmlns:a16="http://schemas.microsoft.com/office/drawing/2014/main" id="{38A38B2F-EFFB-A949-9C57-9FD690D5833F}"/>
              </a:ext>
            </a:extLst>
          </p:cNvPr>
          <p:cNvCxnSpPr>
            <a:stCxn id="9" idx="3"/>
            <a:endCxn id="15" idx="1"/>
          </p:cNvCxnSpPr>
          <p:nvPr/>
        </p:nvCxnSpPr>
        <p:spPr>
          <a:xfrm>
            <a:off x="5992000" y="1713500"/>
            <a:ext cx="905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29">
            <a:extLst>
              <a:ext uri="{FF2B5EF4-FFF2-40B4-BE49-F238E27FC236}">
                <a16:creationId xmlns:a16="http://schemas.microsoft.com/office/drawing/2014/main" id="{B9F24054-D033-6D4B-BCE1-C7C88927CA6F}"/>
              </a:ext>
            </a:extLst>
          </p:cNvPr>
          <p:cNvSpPr/>
          <p:nvPr/>
        </p:nvSpPr>
        <p:spPr>
          <a:xfrm>
            <a:off x="4249305" y="2241040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ectangle 31">
            <a:extLst>
              <a:ext uri="{FF2B5EF4-FFF2-40B4-BE49-F238E27FC236}">
                <a16:creationId xmlns:a16="http://schemas.microsoft.com/office/drawing/2014/main" id="{EE6E964D-CBA2-114A-B42B-14D2CFF15D7A}"/>
              </a:ext>
            </a:extLst>
          </p:cNvPr>
          <p:cNvSpPr/>
          <p:nvPr/>
        </p:nvSpPr>
        <p:spPr>
          <a:xfrm>
            <a:off x="2279438" y="2568000"/>
            <a:ext cx="1217001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&lt;10, Srv1&gt;</a:t>
            </a:r>
          </a:p>
        </p:txBody>
      </p:sp>
      <p:sp>
        <p:nvSpPr>
          <p:cNvPr id="19" name="Rectangle 39">
            <a:extLst>
              <a:ext uri="{FF2B5EF4-FFF2-40B4-BE49-F238E27FC236}">
                <a16:creationId xmlns:a16="http://schemas.microsoft.com/office/drawing/2014/main" id="{0E950F9D-6A15-474C-8DEE-7626E1ED461D}"/>
              </a:ext>
            </a:extLst>
          </p:cNvPr>
          <p:cNvSpPr/>
          <p:nvPr/>
        </p:nvSpPr>
        <p:spPr>
          <a:xfrm>
            <a:off x="5461000" y="2889295"/>
            <a:ext cx="17908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 re-run “add X”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0" name="Straight Arrow Connector 33">
            <a:extLst>
              <a:ext uri="{FF2B5EF4-FFF2-40B4-BE49-F238E27FC236}">
                <a16:creationId xmlns:a16="http://schemas.microsoft.com/office/drawing/2014/main" id="{772EEBE8-4ED7-7947-9EBB-99B039DDFC09}"/>
              </a:ext>
            </a:extLst>
          </p:cNvPr>
          <p:cNvCxnSpPr/>
          <p:nvPr/>
        </p:nvCxnSpPr>
        <p:spPr>
          <a:xfrm>
            <a:off x="3496440" y="2733500"/>
            <a:ext cx="1964561" cy="28184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0">
            <a:extLst>
              <a:ext uri="{FF2B5EF4-FFF2-40B4-BE49-F238E27FC236}">
                <a16:creationId xmlns:a16="http://schemas.microsoft.com/office/drawing/2014/main" id="{DAE84437-FA92-4D4A-807F-8E3886D4C0AC}"/>
              </a:ext>
            </a:extLst>
          </p:cNvPr>
          <p:cNvSpPr/>
          <p:nvPr/>
        </p:nvSpPr>
        <p:spPr>
          <a:xfrm>
            <a:off x="6325544" y="1361500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22" name="Rectangle 52">
            <a:extLst>
              <a:ext uri="{FF2B5EF4-FFF2-40B4-BE49-F238E27FC236}">
                <a16:creationId xmlns:a16="http://schemas.microsoft.com/office/drawing/2014/main" id="{E5327E9C-9EAE-484C-A2A4-3C75CB5CAFB0}"/>
              </a:ext>
            </a:extLst>
          </p:cNvPr>
          <p:cNvSpPr/>
          <p:nvPr/>
        </p:nvSpPr>
        <p:spPr>
          <a:xfrm>
            <a:off x="2985094" y="1083642"/>
            <a:ext cx="9284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Time=11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3" name="Rectangle 54">
            <a:extLst>
              <a:ext uri="{FF2B5EF4-FFF2-40B4-BE49-F238E27FC236}">
                <a16:creationId xmlns:a16="http://schemas.microsoft.com/office/drawing/2014/main" id="{4C3C35B1-416C-5644-8BDD-A2BB08373FB5}"/>
              </a:ext>
            </a:extLst>
          </p:cNvPr>
          <p:cNvSpPr/>
          <p:nvPr/>
        </p:nvSpPr>
        <p:spPr>
          <a:xfrm>
            <a:off x="4826001" y="1080794"/>
            <a:ext cx="81785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Time=8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4" name="Straight Connector 61">
            <a:extLst>
              <a:ext uri="{FF2B5EF4-FFF2-40B4-BE49-F238E27FC236}">
                <a16:creationId xmlns:a16="http://schemas.microsoft.com/office/drawing/2014/main" id="{D7335EE2-143D-2648-98B0-6EA7832DB0E3}"/>
              </a:ext>
            </a:extLst>
          </p:cNvPr>
          <p:cNvCxnSpPr/>
          <p:nvPr/>
        </p:nvCxnSpPr>
        <p:spPr>
          <a:xfrm>
            <a:off x="3492500" y="2073500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62">
            <a:extLst>
              <a:ext uri="{FF2B5EF4-FFF2-40B4-BE49-F238E27FC236}">
                <a16:creationId xmlns:a16="http://schemas.microsoft.com/office/drawing/2014/main" id="{122688A0-C4BF-5B4B-A89E-675CF22B83A0}"/>
              </a:ext>
            </a:extLst>
          </p:cNvPr>
          <p:cNvCxnSpPr/>
          <p:nvPr/>
        </p:nvCxnSpPr>
        <p:spPr>
          <a:xfrm>
            <a:off x="5461000" y="2073500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901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  <p:bldP spid="2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78B588-28D8-5642-BB93-D91365952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Unsynchronized clocks can cause subtle problem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7C8BF6-0D33-7246-9959-A3D00108E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4394908"/>
            <a:ext cx="8229600" cy="506036"/>
          </a:xfrm>
        </p:spPr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EAC29CD-C1EB-9C49-8B7D-BC4CC47AB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54</a:t>
            </a:fld>
            <a:endParaRPr lang="zh-CN" altLang="en-US" dirty="0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24FA5DD9-CB25-124F-9723-CA60A821369C}"/>
              </a:ext>
            </a:extLst>
          </p:cNvPr>
          <p:cNvSpPr/>
          <p:nvPr/>
        </p:nvSpPr>
        <p:spPr>
          <a:xfrm>
            <a:off x="5969001" y="1933000"/>
            <a:ext cx="981359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Delete X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43">
            <a:extLst>
              <a:ext uri="{FF2B5EF4-FFF2-40B4-BE49-F238E27FC236}">
                <a16:creationId xmlns:a16="http://schemas.microsoft.com/office/drawing/2014/main" id="{F6B1CD97-B113-BA4C-A71B-18E79C4B8236}"/>
              </a:ext>
            </a:extLst>
          </p:cNvPr>
          <p:cNvSpPr/>
          <p:nvPr/>
        </p:nvSpPr>
        <p:spPr>
          <a:xfrm>
            <a:off x="1850997" y="1938500"/>
            <a:ext cx="1271503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 to 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chat w/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uid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DA72FCEC-036A-8445-9FC4-FB394E4796AD}"/>
              </a:ext>
            </a:extLst>
          </p:cNvPr>
          <p:cNvSpPr/>
          <p:nvPr/>
        </p:nvSpPr>
        <p:spPr>
          <a:xfrm>
            <a:off x="2408000" y="1361500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8" name="Rounded Rectangle 48">
            <a:extLst>
              <a:ext uri="{FF2B5EF4-FFF2-40B4-BE49-F238E27FC236}">
                <a16:creationId xmlns:a16="http://schemas.microsoft.com/office/drawing/2014/main" id="{920DE8A7-E176-C745-ACB7-62FD3E28B709}"/>
              </a:ext>
            </a:extLst>
          </p:cNvPr>
          <p:cNvSpPr/>
          <p:nvPr/>
        </p:nvSpPr>
        <p:spPr>
          <a:xfrm>
            <a:off x="29845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49">
            <a:extLst>
              <a:ext uri="{FF2B5EF4-FFF2-40B4-BE49-F238E27FC236}">
                <a16:creationId xmlns:a16="http://schemas.microsoft.com/office/drawing/2014/main" id="{DB9B0849-8CCE-1349-BB6E-62EA8A30E8B1}"/>
              </a:ext>
            </a:extLst>
          </p:cNvPr>
          <p:cNvSpPr/>
          <p:nvPr/>
        </p:nvSpPr>
        <p:spPr>
          <a:xfrm>
            <a:off x="52120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Can 55">
            <a:extLst>
              <a:ext uri="{FF2B5EF4-FFF2-40B4-BE49-F238E27FC236}">
                <a16:creationId xmlns:a16="http://schemas.microsoft.com/office/drawing/2014/main" id="{18E14F7A-9ABB-5F49-BDFA-DC3F991F336B}"/>
              </a:ext>
            </a:extLst>
          </p:cNvPr>
          <p:cNvSpPr/>
          <p:nvPr/>
        </p:nvSpPr>
        <p:spPr>
          <a:xfrm>
            <a:off x="3877449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Can 56">
            <a:extLst>
              <a:ext uri="{FF2B5EF4-FFF2-40B4-BE49-F238E27FC236}">
                <a16:creationId xmlns:a16="http://schemas.microsoft.com/office/drawing/2014/main" id="{C2393840-9948-9F48-B7C7-F42F634F3DCE}"/>
              </a:ext>
            </a:extLst>
          </p:cNvPr>
          <p:cNvSpPr/>
          <p:nvPr/>
        </p:nvSpPr>
        <p:spPr>
          <a:xfrm>
            <a:off x="4719145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57">
            <a:extLst>
              <a:ext uri="{FF2B5EF4-FFF2-40B4-BE49-F238E27FC236}">
                <a16:creationId xmlns:a16="http://schemas.microsoft.com/office/drawing/2014/main" id="{DE5CDAD4-985C-0E49-A45C-0C93DB6132B3}"/>
              </a:ext>
            </a:extLst>
          </p:cNvPr>
          <p:cNvSpPr/>
          <p:nvPr/>
        </p:nvSpPr>
        <p:spPr>
          <a:xfrm>
            <a:off x="1143000" y="1523000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3" name="Straight Arrow Connector 58">
            <a:extLst>
              <a:ext uri="{FF2B5EF4-FFF2-40B4-BE49-F238E27FC236}">
                <a16:creationId xmlns:a16="http://schemas.microsoft.com/office/drawing/2014/main" id="{DC0D442D-211A-0847-8F94-03C6D3EE1660}"/>
              </a:ext>
            </a:extLst>
          </p:cNvPr>
          <p:cNvCxnSpPr>
            <a:stCxn id="12" idx="3"/>
          </p:cNvCxnSpPr>
          <p:nvPr/>
        </p:nvCxnSpPr>
        <p:spPr>
          <a:xfrm>
            <a:off x="2043000" y="1733000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59">
            <a:extLst>
              <a:ext uri="{FF2B5EF4-FFF2-40B4-BE49-F238E27FC236}">
                <a16:creationId xmlns:a16="http://schemas.microsoft.com/office/drawing/2014/main" id="{C70EF483-7C37-8843-9132-E713C13CE69C}"/>
              </a:ext>
            </a:extLst>
          </p:cNvPr>
          <p:cNvSpPr/>
          <p:nvPr/>
        </p:nvSpPr>
        <p:spPr>
          <a:xfrm>
            <a:off x="6897178" y="1518500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Straight Arrow Connector 60">
            <a:extLst>
              <a:ext uri="{FF2B5EF4-FFF2-40B4-BE49-F238E27FC236}">
                <a16:creationId xmlns:a16="http://schemas.microsoft.com/office/drawing/2014/main" id="{A3DB110F-B060-CC40-8104-E2726514AA98}"/>
              </a:ext>
            </a:extLst>
          </p:cNvPr>
          <p:cNvCxnSpPr>
            <a:stCxn id="14" idx="1"/>
            <a:endCxn id="9" idx="3"/>
          </p:cNvCxnSpPr>
          <p:nvPr/>
        </p:nvCxnSpPr>
        <p:spPr>
          <a:xfrm flipH="1">
            <a:off x="5992000" y="1713500"/>
            <a:ext cx="905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31">
            <a:extLst>
              <a:ext uri="{FF2B5EF4-FFF2-40B4-BE49-F238E27FC236}">
                <a16:creationId xmlns:a16="http://schemas.microsoft.com/office/drawing/2014/main" id="{11264D96-8543-E648-A040-2F8DA1450D45}"/>
              </a:ext>
            </a:extLst>
          </p:cNvPr>
          <p:cNvSpPr/>
          <p:nvPr/>
        </p:nvSpPr>
        <p:spPr>
          <a:xfrm>
            <a:off x="1870673" y="2568000"/>
            <a:ext cx="1625766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 &lt;10, Srv1&gt;</a:t>
            </a:r>
          </a:p>
        </p:txBody>
      </p:sp>
      <p:cxnSp>
        <p:nvCxnSpPr>
          <p:cNvPr id="17" name="Straight Connector 35">
            <a:extLst>
              <a:ext uri="{FF2B5EF4-FFF2-40B4-BE49-F238E27FC236}">
                <a16:creationId xmlns:a16="http://schemas.microsoft.com/office/drawing/2014/main" id="{C857A96F-A0C7-E540-BF12-4DC6454BEFDD}"/>
              </a:ext>
            </a:extLst>
          </p:cNvPr>
          <p:cNvCxnSpPr/>
          <p:nvPr/>
        </p:nvCxnSpPr>
        <p:spPr>
          <a:xfrm>
            <a:off x="3492500" y="2073500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7">
            <a:extLst>
              <a:ext uri="{FF2B5EF4-FFF2-40B4-BE49-F238E27FC236}">
                <a16:creationId xmlns:a16="http://schemas.microsoft.com/office/drawing/2014/main" id="{A5AAB2CC-DB5C-FC49-B85B-04ED3E00C292}"/>
              </a:ext>
            </a:extLst>
          </p:cNvPr>
          <p:cNvCxnSpPr/>
          <p:nvPr/>
        </p:nvCxnSpPr>
        <p:spPr>
          <a:xfrm>
            <a:off x="5461000" y="2073500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38">
            <a:extLst>
              <a:ext uri="{FF2B5EF4-FFF2-40B4-BE49-F238E27FC236}">
                <a16:creationId xmlns:a16="http://schemas.microsoft.com/office/drawing/2014/main" id="{9C0C58A0-9D45-6E4F-8790-256B7DDFA81F}"/>
              </a:ext>
            </a:extLst>
          </p:cNvPr>
          <p:cNvSpPr/>
          <p:nvPr/>
        </p:nvSpPr>
        <p:spPr>
          <a:xfrm>
            <a:off x="2985094" y="1083642"/>
            <a:ext cx="9284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Time=12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0" name="Rectangle 39">
            <a:extLst>
              <a:ext uri="{FF2B5EF4-FFF2-40B4-BE49-F238E27FC236}">
                <a16:creationId xmlns:a16="http://schemas.microsoft.com/office/drawing/2014/main" id="{E96F1E90-ED4F-0E41-AD93-A3F25AB5D1E0}"/>
              </a:ext>
            </a:extLst>
          </p:cNvPr>
          <p:cNvSpPr/>
          <p:nvPr/>
        </p:nvSpPr>
        <p:spPr>
          <a:xfrm>
            <a:off x="5461000" y="2889295"/>
            <a:ext cx="17908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 re-run “add X”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1" name="Rectangle 30">
            <a:extLst>
              <a:ext uri="{FF2B5EF4-FFF2-40B4-BE49-F238E27FC236}">
                <a16:creationId xmlns:a16="http://schemas.microsoft.com/office/drawing/2014/main" id="{2933B6AB-0693-F145-A713-C5D3AE19F5EE}"/>
              </a:ext>
            </a:extLst>
          </p:cNvPr>
          <p:cNvSpPr/>
          <p:nvPr/>
        </p:nvSpPr>
        <p:spPr>
          <a:xfrm>
            <a:off x="4826001" y="1080794"/>
            <a:ext cx="81785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Time=9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E3DBADBE-9509-5546-9059-FE6A5EDFBC86}"/>
              </a:ext>
            </a:extLst>
          </p:cNvPr>
          <p:cNvSpPr/>
          <p:nvPr/>
        </p:nvSpPr>
        <p:spPr>
          <a:xfrm>
            <a:off x="5461000" y="3266500"/>
            <a:ext cx="170912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Delete X &lt;9, Srv2&gt;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38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34B141-0D25-4A47-BD3B-36F6DCF4A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Unsynchronized clocks can cause subtle problem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251D56-4023-E943-9670-3CA8B1BC1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55</a:t>
            </a:fld>
            <a:endParaRPr lang="zh-CN" altLang="en-US" dirty="0"/>
          </a:p>
        </p:txBody>
      </p:sp>
      <p:cxnSp>
        <p:nvCxnSpPr>
          <p:cNvPr id="5" name="Straight Arrow Connector 20">
            <a:extLst>
              <a:ext uri="{FF2B5EF4-FFF2-40B4-BE49-F238E27FC236}">
                <a16:creationId xmlns:a16="http://schemas.microsoft.com/office/drawing/2014/main" id="{ECA3765A-0942-3841-97AE-4761C9F922DC}"/>
              </a:ext>
            </a:extLst>
          </p:cNvPr>
          <p:cNvCxnSpPr/>
          <p:nvPr/>
        </p:nvCxnSpPr>
        <p:spPr>
          <a:xfrm flipH="1">
            <a:off x="3492500" y="3392207"/>
            <a:ext cx="1968500" cy="3175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urved Connector 24">
            <a:extLst>
              <a:ext uri="{FF2B5EF4-FFF2-40B4-BE49-F238E27FC236}">
                <a16:creationId xmlns:a16="http://schemas.microsoft.com/office/drawing/2014/main" id="{A03E81DC-E0C0-0E43-8DBD-70B2456D7A16}"/>
              </a:ext>
            </a:extLst>
          </p:cNvPr>
          <p:cNvCxnSpPr/>
          <p:nvPr/>
        </p:nvCxnSpPr>
        <p:spPr>
          <a:xfrm rot="5400000">
            <a:off x="4484225" y="1426087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5">
            <a:extLst>
              <a:ext uri="{FF2B5EF4-FFF2-40B4-BE49-F238E27FC236}">
                <a16:creationId xmlns:a16="http://schemas.microsoft.com/office/drawing/2014/main" id="{2EC60D83-AAB0-B84A-BB29-B74815187A0A}"/>
              </a:ext>
            </a:extLst>
          </p:cNvPr>
          <p:cNvSpPr/>
          <p:nvPr/>
        </p:nvSpPr>
        <p:spPr>
          <a:xfrm>
            <a:off x="4249305" y="2239747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ectangle 28">
            <a:extLst>
              <a:ext uri="{FF2B5EF4-FFF2-40B4-BE49-F238E27FC236}">
                <a16:creationId xmlns:a16="http://schemas.microsoft.com/office/drawing/2014/main" id="{46A49779-4CB3-1F4C-A02C-A0CCDD0EFD71}"/>
              </a:ext>
            </a:extLst>
          </p:cNvPr>
          <p:cNvSpPr/>
          <p:nvPr/>
        </p:nvSpPr>
        <p:spPr>
          <a:xfrm>
            <a:off x="1737512" y="3519207"/>
            <a:ext cx="1691489" cy="5885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20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Re-run </a:t>
            </a:r>
            <a:r>
              <a:rPr lang="en-US" altLang="zh-CN" sz="20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delete</a:t>
            </a:r>
            <a:br>
              <a:rPr lang="en-US" altLang="zh-CN" sz="20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20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before </a:t>
            </a:r>
            <a:r>
              <a:rPr lang="en-US" altLang="zh-CN" sz="20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</a:t>
            </a:r>
            <a:endParaRPr lang="zh-CN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9" name="Rectangle 29">
            <a:extLst>
              <a:ext uri="{FF2B5EF4-FFF2-40B4-BE49-F238E27FC236}">
                <a16:creationId xmlns:a16="http://schemas.microsoft.com/office/drawing/2014/main" id="{C68172A2-BE54-6D46-972A-97329C1DCC10}"/>
              </a:ext>
            </a:extLst>
          </p:cNvPr>
          <p:cNvSpPr/>
          <p:nvPr/>
        </p:nvSpPr>
        <p:spPr>
          <a:xfrm>
            <a:off x="5969001" y="1933000"/>
            <a:ext cx="981359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Delete X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ectangle 32">
            <a:extLst>
              <a:ext uri="{FF2B5EF4-FFF2-40B4-BE49-F238E27FC236}">
                <a16:creationId xmlns:a16="http://schemas.microsoft.com/office/drawing/2014/main" id="{20920E5E-8A43-5F4D-BFF4-3635531CB56A}"/>
              </a:ext>
            </a:extLst>
          </p:cNvPr>
          <p:cNvSpPr/>
          <p:nvPr/>
        </p:nvSpPr>
        <p:spPr>
          <a:xfrm>
            <a:off x="1850997" y="1938500"/>
            <a:ext cx="1271503" cy="5060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 to 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chat w/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uid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1" name="Rectangle 33">
            <a:extLst>
              <a:ext uri="{FF2B5EF4-FFF2-40B4-BE49-F238E27FC236}">
                <a16:creationId xmlns:a16="http://schemas.microsoft.com/office/drawing/2014/main" id="{1B1758BC-FA20-404C-8503-D46B974A928C}"/>
              </a:ext>
            </a:extLst>
          </p:cNvPr>
          <p:cNvSpPr/>
          <p:nvPr/>
        </p:nvSpPr>
        <p:spPr>
          <a:xfrm>
            <a:off x="2408000" y="1361500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12" name="Rounded Rectangle 34">
            <a:extLst>
              <a:ext uri="{FF2B5EF4-FFF2-40B4-BE49-F238E27FC236}">
                <a16:creationId xmlns:a16="http://schemas.microsoft.com/office/drawing/2014/main" id="{F18E3F34-4174-DF44-83EB-072A0099A378}"/>
              </a:ext>
            </a:extLst>
          </p:cNvPr>
          <p:cNvSpPr/>
          <p:nvPr/>
        </p:nvSpPr>
        <p:spPr>
          <a:xfrm>
            <a:off x="29845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36">
            <a:extLst>
              <a:ext uri="{FF2B5EF4-FFF2-40B4-BE49-F238E27FC236}">
                <a16:creationId xmlns:a16="http://schemas.microsoft.com/office/drawing/2014/main" id="{B24BA97E-DC87-BE4B-82FA-F87C69CE084E}"/>
              </a:ext>
            </a:extLst>
          </p:cNvPr>
          <p:cNvSpPr/>
          <p:nvPr/>
        </p:nvSpPr>
        <p:spPr>
          <a:xfrm>
            <a:off x="52120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40">
            <a:extLst>
              <a:ext uri="{FF2B5EF4-FFF2-40B4-BE49-F238E27FC236}">
                <a16:creationId xmlns:a16="http://schemas.microsoft.com/office/drawing/2014/main" id="{32C7C6F0-8752-4C46-8943-AE6C22C9D234}"/>
              </a:ext>
            </a:extLst>
          </p:cNvPr>
          <p:cNvSpPr/>
          <p:nvPr/>
        </p:nvSpPr>
        <p:spPr>
          <a:xfrm>
            <a:off x="3877449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Can 41">
            <a:extLst>
              <a:ext uri="{FF2B5EF4-FFF2-40B4-BE49-F238E27FC236}">
                <a16:creationId xmlns:a16="http://schemas.microsoft.com/office/drawing/2014/main" id="{12ED0893-599E-8D47-886B-CF215A32B77F}"/>
              </a:ext>
            </a:extLst>
          </p:cNvPr>
          <p:cNvSpPr/>
          <p:nvPr/>
        </p:nvSpPr>
        <p:spPr>
          <a:xfrm>
            <a:off x="4719145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ounded Rectangle 45">
            <a:extLst>
              <a:ext uri="{FF2B5EF4-FFF2-40B4-BE49-F238E27FC236}">
                <a16:creationId xmlns:a16="http://schemas.microsoft.com/office/drawing/2014/main" id="{2FFF3A06-EE3A-DC49-AB70-90E9631D8A52}"/>
              </a:ext>
            </a:extLst>
          </p:cNvPr>
          <p:cNvSpPr/>
          <p:nvPr/>
        </p:nvSpPr>
        <p:spPr>
          <a:xfrm>
            <a:off x="1143000" y="1523000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7" name="Straight Arrow Connector 46">
            <a:extLst>
              <a:ext uri="{FF2B5EF4-FFF2-40B4-BE49-F238E27FC236}">
                <a16:creationId xmlns:a16="http://schemas.microsoft.com/office/drawing/2014/main" id="{9CA2AF1E-B79E-3449-AFC7-F2E824E105C2}"/>
              </a:ext>
            </a:extLst>
          </p:cNvPr>
          <p:cNvCxnSpPr>
            <a:stCxn id="16" idx="3"/>
          </p:cNvCxnSpPr>
          <p:nvPr/>
        </p:nvCxnSpPr>
        <p:spPr>
          <a:xfrm>
            <a:off x="2043000" y="1733000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47">
            <a:extLst>
              <a:ext uri="{FF2B5EF4-FFF2-40B4-BE49-F238E27FC236}">
                <a16:creationId xmlns:a16="http://schemas.microsoft.com/office/drawing/2014/main" id="{9BD06CFC-ED9B-1E49-9643-374323C065B7}"/>
              </a:ext>
            </a:extLst>
          </p:cNvPr>
          <p:cNvSpPr/>
          <p:nvPr/>
        </p:nvSpPr>
        <p:spPr>
          <a:xfrm>
            <a:off x="6897178" y="1518500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9" name="Straight Arrow Connector 50">
            <a:extLst>
              <a:ext uri="{FF2B5EF4-FFF2-40B4-BE49-F238E27FC236}">
                <a16:creationId xmlns:a16="http://schemas.microsoft.com/office/drawing/2014/main" id="{28D1FF0C-2364-3145-9268-8D6262E32D89}"/>
              </a:ext>
            </a:extLst>
          </p:cNvPr>
          <p:cNvCxnSpPr>
            <a:stCxn id="18" idx="1"/>
            <a:endCxn id="13" idx="3"/>
          </p:cNvCxnSpPr>
          <p:nvPr/>
        </p:nvCxnSpPr>
        <p:spPr>
          <a:xfrm flipH="1">
            <a:off x="5992000" y="1713500"/>
            <a:ext cx="905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51">
            <a:extLst>
              <a:ext uri="{FF2B5EF4-FFF2-40B4-BE49-F238E27FC236}">
                <a16:creationId xmlns:a16="http://schemas.microsoft.com/office/drawing/2014/main" id="{162F3EAA-2256-254C-97A7-5CCFDD46EA64}"/>
              </a:ext>
            </a:extLst>
          </p:cNvPr>
          <p:cNvSpPr/>
          <p:nvPr/>
        </p:nvSpPr>
        <p:spPr>
          <a:xfrm>
            <a:off x="1870673" y="2568000"/>
            <a:ext cx="1625766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Add X &lt;10, Srv1&gt;</a:t>
            </a:r>
          </a:p>
        </p:txBody>
      </p:sp>
      <p:cxnSp>
        <p:nvCxnSpPr>
          <p:cNvPr id="21" name="Straight Connector 52">
            <a:extLst>
              <a:ext uri="{FF2B5EF4-FFF2-40B4-BE49-F238E27FC236}">
                <a16:creationId xmlns:a16="http://schemas.microsoft.com/office/drawing/2014/main" id="{A313BD9B-3043-0343-9AD0-C0E74DF5F9EB}"/>
              </a:ext>
            </a:extLst>
          </p:cNvPr>
          <p:cNvCxnSpPr/>
          <p:nvPr/>
        </p:nvCxnSpPr>
        <p:spPr>
          <a:xfrm>
            <a:off x="3492500" y="2073500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53">
            <a:extLst>
              <a:ext uri="{FF2B5EF4-FFF2-40B4-BE49-F238E27FC236}">
                <a16:creationId xmlns:a16="http://schemas.microsoft.com/office/drawing/2014/main" id="{3115BE1B-4E55-3546-B946-24579E29077C}"/>
              </a:ext>
            </a:extLst>
          </p:cNvPr>
          <p:cNvCxnSpPr/>
          <p:nvPr/>
        </p:nvCxnSpPr>
        <p:spPr>
          <a:xfrm>
            <a:off x="5461000" y="2073500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54">
            <a:extLst>
              <a:ext uri="{FF2B5EF4-FFF2-40B4-BE49-F238E27FC236}">
                <a16:creationId xmlns:a16="http://schemas.microsoft.com/office/drawing/2014/main" id="{6F21C1F7-D31C-1845-8F59-6E9E3AB5524D}"/>
              </a:ext>
            </a:extLst>
          </p:cNvPr>
          <p:cNvSpPr/>
          <p:nvPr/>
        </p:nvSpPr>
        <p:spPr>
          <a:xfrm>
            <a:off x="2985094" y="1083642"/>
            <a:ext cx="9284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Time=13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4" name="Rectangle 61">
            <a:extLst>
              <a:ext uri="{FF2B5EF4-FFF2-40B4-BE49-F238E27FC236}">
                <a16:creationId xmlns:a16="http://schemas.microsoft.com/office/drawing/2014/main" id="{B202B192-08A0-9547-A96A-A289F79D2AD5}"/>
              </a:ext>
            </a:extLst>
          </p:cNvPr>
          <p:cNvSpPr/>
          <p:nvPr/>
        </p:nvSpPr>
        <p:spPr>
          <a:xfrm>
            <a:off x="5461000" y="2889295"/>
            <a:ext cx="17908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 re-run “add X”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62">
            <a:extLst>
              <a:ext uri="{FF2B5EF4-FFF2-40B4-BE49-F238E27FC236}">
                <a16:creationId xmlns:a16="http://schemas.microsoft.com/office/drawing/2014/main" id="{690FC5F7-6358-EE4A-8EAF-3EB39AB066EB}"/>
              </a:ext>
            </a:extLst>
          </p:cNvPr>
          <p:cNvSpPr/>
          <p:nvPr/>
        </p:nvSpPr>
        <p:spPr>
          <a:xfrm>
            <a:off x="4826000" y="1080794"/>
            <a:ext cx="9284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Time=10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Rectangle 64">
            <a:extLst>
              <a:ext uri="{FF2B5EF4-FFF2-40B4-BE49-F238E27FC236}">
                <a16:creationId xmlns:a16="http://schemas.microsoft.com/office/drawing/2014/main" id="{7325225C-8125-1F4A-97EC-7F0C5C239BEE}"/>
              </a:ext>
            </a:extLst>
          </p:cNvPr>
          <p:cNvSpPr/>
          <p:nvPr/>
        </p:nvSpPr>
        <p:spPr>
          <a:xfrm>
            <a:off x="5461000" y="3266500"/>
            <a:ext cx="170912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Delete X &lt;9, Srv2&gt;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7" name="Freeform 65">
            <a:extLst>
              <a:ext uri="{FF2B5EF4-FFF2-40B4-BE49-F238E27FC236}">
                <a16:creationId xmlns:a16="http://schemas.microsoft.com/office/drawing/2014/main" id="{59E77EBE-0CFA-1946-B8F5-86394B2D0CA9}"/>
              </a:ext>
            </a:extLst>
          </p:cNvPr>
          <p:cNvSpPr/>
          <p:nvPr/>
        </p:nvSpPr>
        <p:spPr>
          <a:xfrm>
            <a:off x="5298611" y="2692610"/>
            <a:ext cx="2493690" cy="1117391"/>
          </a:xfrm>
          <a:custGeom>
            <a:avLst/>
            <a:gdLst>
              <a:gd name="connsiteX0" fmla="*/ 587677 w 1447592"/>
              <a:gd name="connsiteY0" fmla="*/ 7180 h 1340869"/>
              <a:gd name="connsiteX1" fmla="*/ 193539 w 1447592"/>
              <a:gd name="connsiteY1" fmla="*/ 70243 h 1340869"/>
              <a:gd name="connsiteX2" fmla="*/ 4353 w 1447592"/>
              <a:gd name="connsiteY2" fmla="*/ 464380 h 1340869"/>
              <a:gd name="connsiteX3" fmla="*/ 366960 w 1447592"/>
              <a:gd name="connsiteY3" fmla="*/ 1315718 h 1340869"/>
              <a:gd name="connsiteX4" fmla="*/ 1344422 w 1447592"/>
              <a:gd name="connsiteY4" fmla="*/ 1047705 h 1340869"/>
              <a:gd name="connsiteX5" fmla="*/ 1375953 w 1447592"/>
              <a:gd name="connsiteY5" fmla="*/ 354022 h 1340869"/>
              <a:gd name="connsiteX6" fmla="*/ 966049 w 1447592"/>
              <a:gd name="connsiteY6" fmla="*/ 38712 h 1340869"/>
              <a:gd name="connsiteX7" fmla="*/ 587677 w 1447592"/>
              <a:gd name="connsiteY7" fmla="*/ 7180 h 13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7592" h="1340869">
                <a:moveTo>
                  <a:pt x="587677" y="7180"/>
                </a:moveTo>
                <a:cubicBezTo>
                  <a:pt x="458925" y="12435"/>
                  <a:pt x="290759" y="-5957"/>
                  <a:pt x="193539" y="70243"/>
                </a:cubicBezTo>
                <a:cubicBezTo>
                  <a:pt x="96319" y="146443"/>
                  <a:pt x="-24550" y="256801"/>
                  <a:pt x="4353" y="464380"/>
                </a:cubicBezTo>
                <a:cubicBezTo>
                  <a:pt x="33256" y="671959"/>
                  <a:pt x="143615" y="1218497"/>
                  <a:pt x="366960" y="1315718"/>
                </a:cubicBezTo>
                <a:cubicBezTo>
                  <a:pt x="590305" y="1412939"/>
                  <a:pt x="1176257" y="1207988"/>
                  <a:pt x="1344422" y="1047705"/>
                </a:cubicBezTo>
                <a:cubicBezTo>
                  <a:pt x="1512588" y="887422"/>
                  <a:pt x="1439015" y="522187"/>
                  <a:pt x="1375953" y="354022"/>
                </a:cubicBezTo>
                <a:cubicBezTo>
                  <a:pt x="1312891" y="185857"/>
                  <a:pt x="1100056" y="93891"/>
                  <a:pt x="966049" y="38712"/>
                </a:cubicBezTo>
                <a:cubicBezTo>
                  <a:pt x="832042" y="-16467"/>
                  <a:pt x="716429" y="1925"/>
                  <a:pt x="587677" y="7180"/>
                </a:cubicBezTo>
                <a:close/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8" name="Rectangle 66">
            <a:extLst>
              <a:ext uri="{FF2B5EF4-FFF2-40B4-BE49-F238E27FC236}">
                <a16:creationId xmlns:a16="http://schemas.microsoft.com/office/drawing/2014/main" id="{2C3B4493-0E61-904F-B0EA-6D46D4FC97C7}"/>
              </a:ext>
            </a:extLst>
          </p:cNvPr>
          <p:cNvSpPr/>
          <p:nvPr/>
        </p:nvSpPr>
        <p:spPr>
          <a:xfrm>
            <a:off x="5091000" y="4450242"/>
            <a:ext cx="2857500" cy="33807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Causality</a:t>
            </a:r>
            <a:r>
              <a:rPr lang="en-US" altLang="zh-CN" sz="2000" dirty="0">
                <a:latin typeface="Eras Medium ITC" pitchFamily="34" charset="0"/>
              </a:rPr>
              <a:t> preserving</a:t>
            </a:r>
          </a:p>
        </p:txBody>
      </p:sp>
      <p:cxnSp>
        <p:nvCxnSpPr>
          <p:cNvPr id="29" name="Straight Connector 67">
            <a:extLst>
              <a:ext uri="{FF2B5EF4-FFF2-40B4-BE49-F238E27FC236}">
                <a16:creationId xmlns:a16="http://schemas.microsoft.com/office/drawing/2014/main" id="{533F4B51-8587-DE47-B818-E8F974DDEBA7}"/>
              </a:ext>
            </a:extLst>
          </p:cNvPr>
          <p:cNvCxnSpPr/>
          <p:nvPr/>
        </p:nvCxnSpPr>
        <p:spPr>
          <a:xfrm>
            <a:off x="6286500" y="3810000"/>
            <a:ext cx="0" cy="603088"/>
          </a:xfrm>
          <a:prstGeom prst="line">
            <a:avLst/>
          </a:prstGeom>
          <a:ln w="3175">
            <a:solidFill>
              <a:srgbClr val="FF0066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9353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7" grpId="0" animBg="1"/>
      <p:bldP spid="2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FD712D-6315-8047-8517-65790F516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Causal ordering </a:t>
            </a:r>
            <a:endParaRPr lang="en" altLang="zh-CN" dirty="0">
              <a:effectLst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935173-48B1-FB4D-9F21-E466FC8CC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Definition of causal relationship: X -&gt; Y </a:t>
            </a:r>
            <a:r>
              <a:rPr lang="en" altLang="zh-CN" dirty="0" err="1"/>
              <a:t>iff</a:t>
            </a:r>
            <a:endParaRPr lang="en" altLang="zh-CN" dirty="0"/>
          </a:p>
          <a:p>
            <a:pPr lvl="1"/>
            <a:r>
              <a:rPr lang="en" altLang="zh-CN" dirty="0"/>
              <a:t>X,Y is created on the same node and X happens before Y (single-thread)</a:t>
            </a:r>
          </a:p>
          <a:p>
            <a:pPr lvl="1"/>
            <a:r>
              <a:rPr lang="en" altLang="zh-CN" dirty="0"/>
              <a:t>X, Y created by </a:t>
            </a:r>
            <a:r>
              <a:rPr lang="en" altLang="zh-CN" dirty="0" err="1"/>
              <a:t>node</a:t>
            </a:r>
            <a:r>
              <a:rPr lang="en" altLang="zh-CN" baseline="-25000" dirty="0" err="1"/>
              <a:t>i</a:t>
            </a:r>
            <a:r>
              <a:rPr lang="en" altLang="zh-CN" dirty="0"/>
              <a:t> and </a:t>
            </a:r>
            <a:r>
              <a:rPr lang="en" altLang="zh-CN" dirty="0" err="1"/>
              <a:t>node</a:t>
            </a:r>
            <a:r>
              <a:rPr lang="en" altLang="zh-CN" baseline="-25000" dirty="0" err="1"/>
              <a:t>j</a:t>
            </a:r>
            <a:r>
              <a:rPr lang="en" altLang="zh-CN" dirty="0"/>
              <a:t>, and X “causes” Y </a:t>
            </a:r>
          </a:p>
          <a:p>
            <a:pPr lvl="1"/>
            <a:r>
              <a:rPr lang="en" altLang="zh-CN" dirty="0"/>
              <a:t>Example</a:t>
            </a:r>
          </a:p>
          <a:p>
            <a:pPr lvl="2"/>
            <a:r>
              <a:rPr lang="en" altLang="zh-CN" dirty="0"/>
              <a:t>X is add chat, Y is delete the chat </a:t>
            </a:r>
          </a:p>
          <a:p>
            <a:pPr lvl="1"/>
            <a:r>
              <a:rPr lang="en" altLang="zh-CN" dirty="0"/>
              <a:t>There exists Z, such that X -&gt; Z -&gt; Y</a:t>
            </a:r>
          </a:p>
          <a:p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BCA92A-A6F4-FF4E-916A-B83D178C4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87078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FE63D9-6D75-7F42-BE9A-1D0DA3B6B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Causal ordering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B4FC7D-AEFC-0844-B221-7EB1C479F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&lt;Time, ID&gt; does not preserve the casual ordering</a:t>
            </a:r>
          </a:p>
          <a:p>
            <a:pPr lvl="1"/>
            <a:r>
              <a:rPr kumimoji="1" lang="en-US" altLang="zh-CN" dirty="0"/>
              <a:t>Why? The lock is unsynchronized </a:t>
            </a:r>
          </a:p>
          <a:p>
            <a:r>
              <a:rPr kumimoji="1" lang="en-US" altLang="zh-CN" dirty="0"/>
              <a:t>Goal</a:t>
            </a:r>
          </a:p>
          <a:p>
            <a:pPr lvl="1"/>
            <a:r>
              <a:rPr kumimoji="1" lang="en-US" altLang="zh-CN" dirty="0"/>
              <a:t>Clock should reflect the causal order </a:t>
            </a:r>
          </a:p>
          <a:p>
            <a:r>
              <a:rPr kumimoji="1" lang="en-US" altLang="zh-CN" dirty="0"/>
              <a:t>Idea </a:t>
            </a:r>
          </a:p>
          <a:p>
            <a:pPr lvl="1"/>
            <a:r>
              <a:rPr kumimoji="1" lang="en-US" altLang="zh-CN" dirty="0"/>
              <a:t>Sync a logical clock using the events dependencies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FC6E19-4462-DC43-BB04-264F8CDBA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57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5B2D20F-D4E5-3F21-309B-C970115C31F4}"/>
              </a:ext>
            </a:extLst>
          </p:cNvPr>
          <p:cNvSpPr/>
          <p:nvPr/>
        </p:nvSpPr>
        <p:spPr>
          <a:xfrm>
            <a:off x="302840" y="1921396"/>
            <a:ext cx="4340598" cy="864096"/>
          </a:xfrm>
          <a:prstGeom prst="rect">
            <a:avLst/>
          </a:prstGeom>
          <a:ln w="28575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158365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22376D-EB9E-2E40-8829-FF057A317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Solution: </a:t>
            </a:r>
            <a:r>
              <a:rPr kumimoji="1" lang="en-US" altLang="zh-CN" dirty="0" err="1"/>
              <a:t>Lamport</a:t>
            </a:r>
            <a:r>
              <a:rPr kumimoji="1" lang="en-US" altLang="zh-CN" dirty="0"/>
              <a:t> clock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8D45A1-B0A6-8D47-8DF7-46468F72D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We need causality timestamp</a:t>
            </a:r>
          </a:p>
          <a:p>
            <a:r>
              <a:rPr kumimoji="1" lang="en" altLang="zh-CN" dirty="0" err="1"/>
              <a:t>Lamport</a:t>
            </a:r>
            <a:r>
              <a:rPr kumimoji="1" lang="en" altLang="zh-CN" dirty="0"/>
              <a:t> clock: a logical clock used to assign timestamps to events at each node</a:t>
            </a:r>
          </a:p>
          <a:p>
            <a:pPr lvl="1"/>
            <a:r>
              <a:rPr kumimoji="1" lang="en" altLang="zh-CN" dirty="0"/>
              <a:t>If event #1 and event #2 are created on the same node, and event #1 is before event #2</a:t>
            </a:r>
          </a:p>
          <a:p>
            <a:pPr marL="74250" lvl="1" indent="0">
              <a:buNone/>
            </a:pP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      </a:t>
            </a:r>
            <a:r>
              <a:rPr kumimoji="1" lang="en" altLang="zh-CN" dirty="0"/>
              <a:t>TS(event #1) &lt; TS(event #2)</a:t>
            </a:r>
          </a:p>
          <a:p>
            <a:pPr lvl="1"/>
            <a:r>
              <a:rPr kumimoji="1" lang="en" altLang="zh-CN" dirty="0"/>
              <a:t>If event #1 </a:t>
            </a:r>
            <a:r>
              <a:rPr kumimoji="1" lang="en-US" altLang="zh-CN" dirty="0"/>
              <a:t>“</a:t>
            </a:r>
            <a:r>
              <a:rPr kumimoji="1" lang="en" altLang="zh-CN" dirty="0"/>
              <a:t>cause” event #2, </a:t>
            </a:r>
          </a:p>
          <a:p>
            <a:pPr marL="74250" lvl="1" indent="0">
              <a:buNone/>
            </a:pP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      </a:t>
            </a:r>
            <a:r>
              <a:rPr kumimoji="1" lang="en" altLang="zh-CN" dirty="0"/>
              <a:t>TS(event #1) &lt; TS(event #2)</a:t>
            </a:r>
          </a:p>
          <a:p>
            <a:pPr lvl="1"/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181CCA0-CF12-2841-B668-4BE8B6DE4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81291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83A159-26EF-2740-A4C5-0F1770D44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Lamport</a:t>
            </a:r>
            <a:r>
              <a:rPr kumimoji="1" lang="en-US" altLang="zh-CN" dirty="0"/>
              <a:t> clock algorithms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F017F8-6D58-994F-B0C6-CEA8E516B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 err="1"/>
              <a:t>Lamport</a:t>
            </a:r>
            <a:r>
              <a:rPr kumimoji="1" lang="en" altLang="zh-CN" dirty="0"/>
              <a:t> logical clock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" altLang="zh-CN" dirty="0"/>
              <a:t>Each server keeps a clock </a:t>
            </a:r>
            <a:r>
              <a:rPr kumimoji="1" lang="en" altLang="zh-CN" b="1" dirty="0"/>
              <a:t>T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" altLang="zh-CN" dirty="0"/>
              <a:t>Increments T as real time passes, e.g., one second per second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" altLang="zh-CN" dirty="0"/>
              <a:t>Modify </a:t>
            </a:r>
            <a:r>
              <a:rPr kumimoji="1" lang="en" altLang="zh-CN" b="1" dirty="0"/>
              <a:t>T = Max(T, T’+1) </a:t>
            </a:r>
            <a:br>
              <a:rPr kumimoji="1" lang="en" altLang="zh-CN" b="1" dirty="0"/>
            </a:br>
            <a:r>
              <a:rPr kumimoji="1" lang="en" altLang="zh-CN" dirty="0"/>
              <a:t>if sees </a:t>
            </a:r>
            <a:r>
              <a:rPr kumimoji="1" lang="en" altLang="zh-CN" b="1" dirty="0"/>
              <a:t>T’</a:t>
            </a:r>
            <a:r>
              <a:rPr kumimoji="1" lang="en" altLang="zh-CN" dirty="0"/>
              <a:t> from another server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9116E8-BDDC-F945-8E28-FE154BEF7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59</a:t>
            </a:fld>
            <a:endParaRPr lang="zh-CN" altLang="en-US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06FB391-B578-354E-B604-2B7A6D503DCA}"/>
              </a:ext>
            </a:extLst>
          </p:cNvPr>
          <p:cNvSpPr/>
          <p:nvPr/>
        </p:nvSpPr>
        <p:spPr>
          <a:xfrm>
            <a:off x="1397000" y="3746500"/>
            <a:ext cx="5905500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Srv1: Add X with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&lt;10, Srv1&gt;,</a:t>
            </a: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Suppose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lang="en-US" altLang="zh-CN" sz="1500" b="1" baseline="-250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= 10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0FA2413-2B71-3545-8BC0-56D09BCF5D66}"/>
              </a:ext>
            </a:extLst>
          </p:cNvPr>
          <p:cNvSpPr/>
          <p:nvPr/>
        </p:nvSpPr>
        <p:spPr>
          <a:xfrm>
            <a:off x="1397000" y="4095750"/>
            <a:ext cx="4237057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Srv2: 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Sees </a:t>
            </a: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“add X”, then update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lang="en-US" altLang="zh-CN" sz="1500" b="1" baseline="-250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= Max(T</a:t>
            </a:r>
            <a:r>
              <a:rPr lang="en-US" altLang="zh-CN" sz="1500" b="1" baseline="-250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11)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4EDA641-C312-1345-859C-1012F4ADCDDA}"/>
              </a:ext>
            </a:extLst>
          </p:cNvPr>
          <p:cNvSpPr/>
          <p:nvPr/>
        </p:nvSpPr>
        <p:spPr>
          <a:xfrm>
            <a:off x="1397000" y="4445000"/>
            <a:ext cx="3810000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Srv2: Delete X with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&lt;11,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BA9EA80-1F8F-C146-BEDB-B226923EE124}"/>
              </a:ext>
            </a:extLst>
          </p:cNvPr>
          <p:cNvSpPr/>
          <p:nvPr/>
        </p:nvSpPr>
        <p:spPr>
          <a:xfrm>
            <a:off x="4508500" y="4944634"/>
            <a:ext cx="3619500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altLang="zh-CN" sz="2333" dirty="0">
                <a:latin typeface="Eras Medium ITC" pitchFamily="34" charset="0"/>
              </a:rPr>
              <a:t>Now, </a:t>
            </a:r>
            <a:r>
              <a:rPr lang="en-US" altLang="zh-CN" sz="233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causality</a:t>
            </a:r>
            <a:r>
              <a:rPr lang="en-US" altLang="zh-CN" sz="2333" dirty="0">
                <a:latin typeface="Eras Medium ITC" pitchFamily="34" charset="0"/>
              </a:rPr>
              <a:t> preserving!</a:t>
            </a:r>
          </a:p>
        </p:txBody>
      </p:sp>
      <p:sp>
        <p:nvSpPr>
          <p:cNvPr id="9" name="Freeform 13">
            <a:extLst>
              <a:ext uri="{FF2B5EF4-FFF2-40B4-BE49-F238E27FC236}">
                <a16:creationId xmlns:a16="http://schemas.microsoft.com/office/drawing/2014/main" id="{498A0E3C-FC92-574E-92DF-A54B315419B7}"/>
              </a:ext>
            </a:extLst>
          </p:cNvPr>
          <p:cNvSpPr/>
          <p:nvPr/>
        </p:nvSpPr>
        <p:spPr>
          <a:xfrm>
            <a:off x="4598276" y="3941379"/>
            <a:ext cx="1368429" cy="1003255"/>
          </a:xfrm>
          <a:custGeom>
            <a:avLst/>
            <a:gdLst>
              <a:gd name="connsiteX0" fmla="*/ 0 w 1642115"/>
              <a:gd name="connsiteY0" fmla="*/ 0 h 1103586"/>
              <a:gd name="connsiteX1" fmla="*/ 1466193 w 1642115"/>
              <a:gd name="connsiteY1" fmla="*/ 520262 h 1103586"/>
              <a:gd name="connsiteX2" fmla="*/ 1560786 w 1642115"/>
              <a:gd name="connsiteY2" fmla="*/ 1103586 h 1103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2115" h="1103586">
                <a:moveTo>
                  <a:pt x="0" y="0"/>
                </a:moveTo>
                <a:cubicBezTo>
                  <a:pt x="603031" y="168165"/>
                  <a:pt x="1206062" y="336331"/>
                  <a:pt x="1466193" y="520262"/>
                </a:cubicBezTo>
                <a:cubicBezTo>
                  <a:pt x="1726324" y="704193"/>
                  <a:pt x="1643555" y="903889"/>
                  <a:pt x="1560786" y="1103586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0" name="Freeform 14">
            <a:extLst>
              <a:ext uri="{FF2B5EF4-FFF2-40B4-BE49-F238E27FC236}">
                <a16:creationId xmlns:a16="http://schemas.microsoft.com/office/drawing/2014/main" id="{C892FD9D-BC82-DD47-9023-2854CC860217}"/>
              </a:ext>
            </a:extLst>
          </p:cNvPr>
          <p:cNvSpPr/>
          <p:nvPr/>
        </p:nvSpPr>
        <p:spPr>
          <a:xfrm>
            <a:off x="2984500" y="4782207"/>
            <a:ext cx="1484658" cy="302173"/>
          </a:xfrm>
          <a:custGeom>
            <a:avLst/>
            <a:gdLst>
              <a:gd name="connsiteX0" fmla="*/ 15851 w 1781589"/>
              <a:gd name="connsiteY0" fmla="*/ 0 h 362607"/>
              <a:gd name="connsiteX1" fmla="*/ 126210 w 1781589"/>
              <a:gd name="connsiteY1" fmla="*/ 331076 h 362607"/>
              <a:gd name="connsiteX2" fmla="*/ 946017 w 1781589"/>
              <a:gd name="connsiteY2" fmla="*/ 299545 h 362607"/>
              <a:gd name="connsiteX3" fmla="*/ 1781589 w 1781589"/>
              <a:gd name="connsiteY3" fmla="*/ 362607 h 362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1589" h="362607">
                <a:moveTo>
                  <a:pt x="15851" y="0"/>
                </a:moveTo>
                <a:cubicBezTo>
                  <a:pt x="-6484" y="140576"/>
                  <a:pt x="-28818" y="281152"/>
                  <a:pt x="126210" y="331076"/>
                </a:cubicBezTo>
                <a:cubicBezTo>
                  <a:pt x="281238" y="381000"/>
                  <a:pt x="670121" y="294290"/>
                  <a:pt x="946017" y="299545"/>
                </a:cubicBezTo>
                <a:cubicBezTo>
                  <a:pt x="1221913" y="304800"/>
                  <a:pt x="1501751" y="333703"/>
                  <a:pt x="1781589" y="362607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6D730FE3-54B2-C246-85F9-150A1CBA1BE4}"/>
              </a:ext>
            </a:extLst>
          </p:cNvPr>
          <p:cNvSpPr/>
          <p:nvPr/>
        </p:nvSpPr>
        <p:spPr>
          <a:xfrm>
            <a:off x="1831003" y="3599124"/>
            <a:ext cx="2236941" cy="461944"/>
          </a:xfrm>
          <a:custGeom>
            <a:avLst/>
            <a:gdLst>
              <a:gd name="connsiteX0" fmla="*/ 13378 w 3103964"/>
              <a:gd name="connsiteY0" fmla="*/ 236637 h 554333"/>
              <a:gd name="connsiteX1" fmla="*/ 60674 w 3103964"/>
              <a:gd name="connsiteY1" fmla="*/ 110512 h 554333"/>
              <a:gd name="connsiteX2" fmla="*/ 517874 w 3103964"/>
              <a:gd name="connsiteY2" fmla="*/ 47450 h 554333"/>
              <a:gd name="connsiteX3" fmla="*/ 1369212 w 3103964"/>
              <a:gd name="connsiteY3" fmla="*/ 154 h 554333"/>
              <a:gd name="connsiteX4" fmla="*/ 2693516 w 3103964"/>
              <a:gd name="connsiteY4" fmla="*/ 63216 h 554333"/>
              <a:gd name="connsiteX5" fmla="*/ 3071888 w 3103964"/>
              <a:gd name="connsiteY5" fmla="*/ 268168 h 554333"/>
              <a:gd name="connsiteX6" fmla="*/ 3040357 w 3103964"/>
              <a:gd name="connsiteY6" fmla="*/ 425823 h 554333"/>
              <a:gd name="connsiteX7" fmla="*/ 2693516 w 3103964"/>
              <a:gd name="connsiteY7" fmla="*/ 551947 h 554333"/>
              <a:gd name="connsiteX8" fmla="*/ 2094426 w 3103964"/>
              <a:gd name="connsiteY8" fmla="*/ 504650 h 554333"/>
              <a:gd name="connsiteX9" fmla="*/ 896247 w 3103964"/>
              <a:gd name="connsiteY9" fmla="*/ 457354 h 554333"/>
              <a:gd name="connsiteX10" fmla="*/ 643998 w 3103964"/>
              <a:gd name="connsiteY10" fmla="*/ 536181 h 554333"/>
              <a:gd name="connsiteX11" fmla="*/ 139502 w 3103964"/>
              <a:gd name="connsiteY11" fmla="*/ 473119 h 554333"/>
              <a:gd name="connsiteX12" fmla="*/ 13378 w 3103964"/>
              <a:gd name="connsiteY12" fmla="*/ 236637 h 55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03964" h="554333">
                <a:moveTo>
                  <a:pt x="13378" y="236637"/>
                </a:moveTo>
                <a:cubicBezTo>
                  <a:pt x="240" y="176203"/>
                  <a:pt x="-23408" y="142043"/>
                  <a:pt x="60674" y="110512"/>
                </a:cubicBezTo>
                <a:cubicBezTo>
                  <a:pt x="144756" y="78981"/>
                  <a:pt x="299784" y="65843"/>
                  <a:pt x="517874" y="47450"/>
                </a:cubicBezTo>
                <a:cubicBezTo>
                  <a:pt x="735964" y="29057"/>
                  <a:pt x="1006605" y="-2474"/>
                  <a:pt x="1369212" y="154"/>
                </a:cubicBezTo>
                <a:cubicBezTo>
                  <a:pt x="1731819" y="2782"/>
                  <a:pt x="2409737" y="18547"/>
                  <a:pt x="2693516" y="63216"/>
                </a:cubicBezTo>
                <a:cubicBezTo>
                  <a:pt x="2977295" y="107885"/>
                  <a:pt x="3014081" y="207734"/>
                  <a:pt x="3071888" y="268168"/>
                </a:cubicBezTo>
                <a:cubicBezTo>
                  <a:pt x="3129695" y="328602"/>
                  <a:pt x="3103419" y="378527"/>
                  <a:pt x="3040357" y="425823"/>
                </a:cubicBezTo>
                <a:cubicBezTo>
                  <a:pt x="2977295" y="473119"/>
                  <a:pt x="2851171" y="538809"/>
                  <a:pt x="2693516" y="551947"/>
                </a:cubicBezTo>
                <a:cubicBezTo>
                  <a:pt x="2535861" y="565085"/>
                  <a:pt x="2393971" y="520416"/>
                  <a:pt x="2094426" y="504650"/>
                </a:cubicBezTo>
                <a:cubicBezTo>
                  <a:pt x="1794881" y="488885"/>
                  <a:pt x="1137985" y="452099"/>
                  <a:pt x="896247" y="457354"/>
                </a:cubicBezTo>
                <a:cubicBezTo>
                  <a:pt x="654509" y="462609"/>
                  <a:pt x="770122" y="533554"/>
                  <a:pt x="643998" y="536181"/>
                </a:cubicBezTo>
                <a:cubicBezTo>
                  <a:pt x="517874" y="538808"/>
                  <a:pt x="244605" y="520416"/>
                  <a:pt x="139502" y="473119"/>
                </a:cubicBezTo>
                <a:cubicBezTo>
                  <a:pt x="34399" y="425822"/>
                  <a:pt x="26516" y="297071"/>
                  <a:pt x="13378" y="236637"/>
                </a:cubicBezTo>
                <a:close/>
              </a:path>
            </a:pathLst>
          </a:custGeom>
          <a:noFill/>
          <a:ln w="127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9733228F-4313-374D-8BD0-24B0544D7B95}"/>
              </a:ext>
            </a:extLst>
          </p:cNvPr>
          <p:cNvSpPr/>
          <p:nvPr/>
        </p:nvSpPr>
        <p:spPr>
          <a:xfrm>
            <a:off x="1831003" y="4375635"/>
            <a:ext cx="2476575" cy="395612"/>
          </a:xfrm>
          <a:custGeom>
            <a:avLst/>
            <a:gdLst>
              <a:gd name="connsiteX0" fmla="*/ 102507 w 3525801"/>
              <a:gd name="connsiteY0" fmla="*/ 253892 h 474734"/>
              <a:gd name="connsiteX1" fmla="*/ 228631 w 3525801"/>
              <a:gd name="connsiteY1" fmla="*/ 64705 h 474734"/>
              <a:gd name="connsiteX2" fmla="*/ 2167790 w 3525801"/>
              <a:gd name="connsiteY2" fmla="*/ 96236 h 474734"/>
              <a:gd name="connsiteX3" fmla="*/ 2656521 w 3525801"/>
              <a:gd name="connsiteY3" fmla="*/ 17409 h 474734"/>
              <a:gd name="connsiteX4" fmla="*/ 3287142 w 3525801"/>
              <a:gd name="connsiteY4" fmla="*/ 17409 h 474734"/>
              <a:gd name="connsiteX5" fmla="*/ 3492093 w 3525801"/>
              <a:gd name="connsiteY5" fmla="*/ 206595 h 474734"/>
              <a:gd name="connsiteX6" fmla="*/ 3476328 w 3525801"/>
              <a:gd name="connsiteY6" fmla="*/ 411547 h 474734"/>
              <a:gd name="connsiteX7" fmla="*/ 3019128 w 3525801"/>
              <a:gd name="connsiteY7" fmla="*/ 474609 h 474734"/>
              <a:gd name="connsiteX8" fmla="*/ 2893004 w 3525801"/>
              <a:gd name="connsiteY8" fmla="*/ 427312 h 474734"/>
              <a:gd name="connsiteX9" fmla="*/ 2104728 w 3525801"/>
              <a:gd name="connsiteY9" fmla="*/ 411547 h 474734"/>
              <a:gd name="connsiteX10" fmla="*/ 1221859 w 3525801"/>
              <a:gd name="connsiteY10" fmla="*/ 458843 h 474734"/>
              <a:gd name="connsiteX11" fmla="*/ 496645 w 3525801"/>
              <a:gd name="connsiteY11" fmla="*/ 443078 h 474734"/>
              <a:gd name="connsiteX12" fmla="*/ 23680 w 3525801"/>
              <a:gd name="connsiteY12" fmla="*/ 395781 h 474734"/>
              <a:gd name="connsiteX13" fmla="*/ 102507 w 3525801"/>
              <a:gd name="connsiteY13" fmla="*/ 253892 h 474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525801" h="474734">
                <a:moveTo>
                  <a:pt x="102507" y="253892"/>
                </a:moveTo>
                <a:cubicBezTo>
                  <a:pt x="136665" y="198713"/>
                  <a:pt x="-115583" y="90981"/>
                  <a:pt x="228631" y="64705"/>
                </a:cubicBezTo>
                <a:cubicBezTo>
                  <a:pt x="572845" y="38429"/>
                  <a:pt x="1763142" y="104119"/>
                  <a:pt x="2167790" y="96236"/>
                </a:cubicBezTo>
                <a:cubicBezTo>
                  <a:pt x="2572438" y="88353"/>
                  <a:pt x="2469962" y="30547"/>
                  <a:pt x="2656521" y="17409"/>
                </a:cubicBezTo>
                <a:cubicBezTo>
                  <a:pt x="2843080" y="4271"/>
                  <a:pt x="3147880" y="-14122"/>
                  <a:pt x="3287142" y="17409"/>
                </a:cubicBezTo>
                <a:cubicBezTo>
                  <a:pt x="3426404" y="48940"/>
                  <a:pt x="3460562" y="140905"/>
                  <a:pt x="3492093" y="206595"/>
                </a:cubicBezTo>
                <a:cubicBezTo>
                  <a:pt x="3523624" y="272285"/>
                  <a:pt x="3555155" y="366878"/>
                  <a:pt x="3476328" y="411547"/>
                </a:cubicBezTo>
                <a:cubicBezTo>
                  <a:pt x="3397501" y="456216"/>
                  <a:pt x="3116349" y="471982"/>
                  <a:pt x="3019128" y="474609"/>
                </a:cubicBezTo>
                <a:cubicBezTo>
                  <a:pt x="2921907" y="477236"/>
                  <a:pt x="3045404" y="437822"/>
                  <a:pt x="2893004" y="427312"/>
                </a:cubicBezTo>
                <a:cubicBezTo>
                  <a:pt x="2740604" y="416802"/>
                  <a:pt x="2383252" y="406292"/>
                  <a:pt x="2104728" y="411547"/>
                </a:cubicBezTo>
                <a:cubicBezTo>
                  <a:pt x="1826204" y="416802"/>
                  <a:pt x="1489873" y="453588"/>
                  <a:pt x="1221859" y="458843"/>
                </a:cubicBezTo>
                <a:cubicBezTo>
                  <a:pt x="953845" y="464098"/>
                  <a:pt x="696341" y="453588"/>
                  <a:pt x="496645" y="443078"/>
                </a:cubicBezTo>
                <a:cubicBezTo>
                  <a:pt x="296949" y="432568"/>
                  <a:pt x="97252" y="427312"/>
                  <a:pt x="23680" y="395781"/>
                </a:cubicBezTo>
                <a:cubicBezTo>
                  <a:pt x="-49892" y="364250"/>
                  <a:pt x="68349" y="309071"/>
                  <a:pt x="102507" y="253892"/>
                </a:cubicBezTo>
                <a:close/>
              </a:path>
            </a:pathLst>
          </a:custGeom>
          <a:noFill/>
          <a:ln w="127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216902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12A66E-F406-8147-B6A4-A9E8B10DD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Questions on </a:t>
            </a:r>
            <a:r>
              <a:rPr kumimoji="1" lang="en-US" altLang="zh-CN" dirty="0" err="1"/>
              <a:t>Lamport</a:t>
            </a:r>
            <a:r>
              <a:rPr kumimoji="1" lang="en-US" altLang="zh-CN" dirty="0"/>
              <a:t> clock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9E6325-7635-644C-BA71-8892D11CF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Can </a:t>
            </a:r>
            <a:r>
              <a:rPr kumimoji="1" lang="en-US" altLang="zh-CN" dirty="0" err="1"/>
              <a:t>lamport</a:t>
            </a:r>
            <a:r>
              <a:rPr kumimoji="1" lang="en-US" altLang="zh-CN" dirty="0"/>
              <a:t> clock give a total order to all the events? </a:t>
            </a:r>
          </a:p>
          <a:p>
            <a:pPr lvl="1"/>
            <a:r>
              <a:rPr kumimoji="1" lang="en-US" altLang="zh-CN" dirty="0"/>
              <a:t>i.e., given e1 &amp; e2, T(e1) &lt; T(e2) or T(e1) &gt; T(e2) </a:t>
            </a:r>
          </a:p>
          <a:p>
            <a:pPr lvl="1"/>
            <a:r>
              <a:rPr kumimoji="1" lang="en-US" altLang="zh-CN" dirty="0"/>
              <a:t>No. There are ties </a:t>
            </a:r>
          </a:p>
          <a:p>
            <a:r>
              <a:rPr kumimoji="1" lang="en-US" altLang="zh-CN" dirty="0"/>
              <a:t>Yet, we can trivially break the tie by adding an additional order:</a:t>
            </a:r>
          </a:p>
          <a:p>
            <a:pPr lvl="1"/>
            <a:r>
              <a:rPr kumimoji="1" lang="en-US" altLang="zh-CN" dirty="0"/>
              <a:t>E.g., &lt;Logical time, node ID&gt; </a:t>
            </a:r>
          </a:p>
          <a:p>
            <a:pPr lvl="1"/>
            <a:r>
              <a:rPr kumimoji="1" lang="en-US" altLang="zh-CN" dirty="0"/>
              <a:t>The total ordering preserves the causality </a:t>
            </a:r>
          </a:p>
          <a:p>
            <a:r>
              <a:rPr kumimoji="1" lang="en-US" altLang="zh-CN" dirty="0"/>
              <a:t>Why total ordering is ideal? </a:t>
            </a:r>
          </a:p>
          <a:p>
            <a:pPr lvl="1"/>
            <a:r>
              <a:rPr kumimoji="1" lang="en-US" altLang="zh-CN" dirty="0"/>
              <a:t>If replicas apply writes according to total ordering, then replicas converge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02CBDA4-0062-274F-8D05-4C5FF6883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820374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D09A19-44E1-C144-A12F-B6C621FAD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Questions on </a:t>
            </a:r>
            <a:r>
              <a:rPr kumimoji="1" lang="en-US" altLang="zh-CN" dirty="0" err="1"/>
              <a:t>Lamport</a:t>
            </a:r>
            <a:r>
              <a:rPr kumimoji="1" lang="en-US" altLang="zh-CN" dirty="0"/>
              <a:t> clock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DF2345-487A-D943-9E28-9DB9F5295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If TS(event #1) &lt; TS(event #2), what does it say about event #1 (create on node #1) and event #2 (created on node #2)?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Event #1 occurred at a physical time earlier than event #2</a:t>
            </a:r>
          </a:p>
          <a:p>
            <a:pPr marL="417150" lvl="1" indent="-342900">
              <a:buFont typeface="+mj-ea"/>
              <a:buAutoNum type="circleNumDbPlain"/>
            </a:pPr>
            <a:r>
              <a:rPr lang="en" altLang="zh-CN" dirty="0"/>
              <a:t>Node #1 must have communicated with Node #2</a:t>
            </a:r>
          </a:p>
          <a:p>
            <a:pPr marL="417150" lvl="1" indent="-342900">
              <a:buFont typeface="+mj-ea"/>
              <a:buAutoNum type="circleNumDbPlain"/>
            </a:pPr>
            <a:r>
              <a:rPr lang="en" altLang="zh-CN" dirty="0"/>
              <a:t>If event #1 has been synced to node #2, then event #1 must have </a:t>
            </a:r>
            <a:r>
              <a:rPr kumimoji="1" lang="en-US" altLang="zh-CN" dirty="0"/>
              <a:t>occurred at a physical time earlier than event #2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CE6A58-85DA-1C47-A6BA-B41207672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530853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CEAE45-AE3B-10E3-6544-FB57BFD54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Lamport</a:t>
            </a:r>
            <a:r>
              <a:rPr kumimoji="1" lang="en-US" altLang="zh-CN" dirty="0"/>
              <a:t> clock gives a total order to events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4A9668-63A6-6487-EC0F-A7106B59D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3771636"/>
          </a:xfrm>
        </p:spPr>
        <p:txBody>
          <a:bodyPr/>
          <a:lstStyle/>
          <a:p>
            <a:r>
              <a:rPr kumimoji="1" lang="en-US" altLang="zh-CN" dirty="0"/>
              <a:t>For every pair of events, we can compare their time </a:t>
            </a:r>
          </a:p>
          <a:p>
            <a:pPr lvl="1"/>
            <a:r>
              <a:rPr kumimoji="1" lang="en-US" altLang="zh-CN" dirty="0"/>
              <a:t>i.e., T(e1) &lt; T(e2) or T(e1) &gt; T(e2) </a:t>
            </a:r>
          </a:p>
          <a:p>
            <a:r>
              <a:rPr kumimoji="1" lang="en-US" altLang="zh-CN" dirty="0"/>
              <a:t>Problem: too strong</a:t>
            </a:r>
          </a:p>
          <a:p>
            <a:pPr lvl="1"/>
            <a:r>
              <a:rPr kumimoji="1" lang="en-US" altLang="zh-CN" dirty="0"/>
              <a:t>The order may disagree with the external observer, especially for un-related events  </a:t>
            </a:r>
          </a:p>
          <a:p>
            <a:pPr lvl="1"/>
            <a:r>
              <a:rPr kumimoji="1" lang="en-US" altLang="zh-CN" dirty="0"/>
              <a:t>E.g., suppose I add a sentence to Alice, then adds a sentence to Bob independently </a:t>
            </a:r>
          </a:p>
          <a:p>
            <a:pPr lvl="2"/>
            <a:r>
              <a:rPr kumimoji="1" lang="en-US" altLang="zh-CN" sz="1800" dirty="0"/>
              <a:t>The system may order Bob’s event earlier than me with </a:t>
            </a:r>
            <a:r>
              <a:rPr kumimoji="1" lang="en-US" altLang="zh-CN" sz="1800" dirty="0" err="1"/>
              <a:t>Lamport‘s</a:t>
            </a:r>
            <a:r>
              <a:rPr kumimoji="1" lang="en-US" altLang="zh-CN" sz="1800" dirty="0"/>
              <a:t> clock, even they are unrelated 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97F430-37A6-ADDA-3161-C6C5F3358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07756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2078AD-BF50-7250-1A0F-214E632BB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Requirement: partial order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484D53-64F9-7903-2913-BA3484E69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Consider two events e1 &amp; e2, they may have</a:t>
            </a:r>
          </a:p>
          <a:p>
            <a:pPr lvl="1"/>
            <a:r>
              <a:rPr kumimoji="1" lang="en-US" altLang="zh-CN" dirty="0"/>
              <a:t>With </a:t>
            </a:r>
            <a:r>
              <a:rPr kumimoji="1" lang="en-US" altLang="zh-CN" dirty="0" err="1"/>
              <a:t>lamport</a:t>
            </a:r>
            <a:r>
              <a:rPr kumimoji="1" lang="en-US" altLang="zh-CN" dirty="0"/>
              <a:t> clock, they are always comparable </a:t>
            </a:r>
          </a:p>
          <a:p>
            <a:r>
              <a:rPr kumimoji="1" lang="en-US" altLang="zh-CN" dirty="0"/>
              <a:t>Partial order: we need incomparable timestamps</a:t>
            </a:r>
          </a:p>
          <a:p>
            <a:pPr lvl="1"/>
            <a:r>
              <a:rPr kumimoji="1" lang="en-US" altLang="zh-CN" dirty="0"/>
              <a:t>So we can identify them as concurrent events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BD2C1E-79B2-FB29-1303-1D52965E9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029863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D2A126-B374-243A-C02C-BEDC403D4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Realizing partial order: vector clock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7EE325-AF61-6438-3A36-E9294839C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376264"/>
          </a:xfrm>
        </p:spPr>
        <p:txBody>
          <a:bodyPr/>
          <a:lstStyle/>
          <a:p>
            <a:r>
              <a:rPr kumimoji="1" lang="en-US" altLang="zh-CN" dirty="0"/>
              <a:t>Clocks are represented as a vector (one entry per server) </a:t>
            </a:r>
          </a:p>
          <a:p>
            <a:pPr lvl="1"/>
            <a:r>
              <a:rPr kumimoji="1" lang="en-US" altLang="zh-CN" dirty="0"/>
              <a:t>Each entry corresponds to a local </a:t>
            </a:r>
            <a:r>
              <a:rPr kumimoji="1" lang="en-US" altLang="zh-CN" dirty="0" err="1"/>
              <a:t>lamport</a:t>
            </a:r>
            <a:r>
              <a:rPr kumimoji="1" lang="en-US" altLang="zh-CN" dirty="0"/>
              <a:t> clock on the server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EAE8A2-4A04-0A27-B521-3741A93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64</a:t>
            </a:fld>
            <a:endParaRPr lang="zh-CN" altLang="en-US" dirty="0"/>
          </a:p>
        </p:txBody>
      </p:sp>
      <p:sp>
        <p:nvSpPr>
          <p:cNvPr id="5" name="Can 55">
            <a:extLst>
              <a:ext uri="{FF2B5EF4-FFF2-40B4-BE49-F238E27FC236}">
                <a16:creationId xmlns:a16="http://schemas.microsoft.com/office/drawing/2014/main" id="{370B8621-03A6-BAE7-5BD7-05BC15A05561}"/>
              </a:ext>
            </a:extLst>
          </p:cNvPr>
          <p:cNvSpPr/>
          <p:nvPr/>
        </p:nvSpPr>
        <p:spPr>
          <a:xfrm>
            <a:off x="3202625" y="422565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Can 55">
            <a:extLst>
              <a:ext uri="{FF2B5EF4-FFF2-40B4-BE49-F238E27FC236}">
                <a16:creationId xmlns:a16="http://schemas.microsoft.com/office/drawing/2014/main" id="{CEFC9D7B-5FA9-B78B-64B7-BCEE765CE311}"/>
              </a:ext>
            </a:extLst>
          </p:cNvPr>
          <p:cNvSpPr/>
          <p:nvPr/>
        </p:nvSpPr>
        <p:spPr>
          <a:xfrm>
            <a:off x="5292080" y="422565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41">
            <a:extLst>
              <a:ext uri="{FF2B5EF4-FFF2-40B4-BE49-F238E27FC236}">
                <a16:creationId xmlns:a16="http://schemas.microsoft.com/office/drawing/2014/main" id="{BAF2EAFC-BFE6-AC10-547A-958F09A2DF89}"/>
              </a:ext>
            </a:extLst>
          </p:cNvPr>
          <p:cNvSpPr/>
          <p:nvPr/>
        </p:nvSpPr>
        <p:spPr>
          <a:xfrm>
            <a:off x="2938552" y="46577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41">
            <a:extLst>
              <a:ext uri="{FF2B5EF4-FFF2-40B4-BE49-F238E27FC236}">
                <a16:creationId xmlns:a16="http://schemas.microsoft.com/office/drawing/2014/main" id="{2E3C9598-B9E4-7C79-3E14-767D3E3B7F10}"/>
              </a:ext>
            </a:extLst>
          </p:cNvPr>
          <p:cNvSpPr/>
          <p:nvPr/>
        </p:nvSpPr>
        <p:spPr>
          <a:xfrm>
            <a:off x="5076056" y="46577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093D976-64B2-6380-A8A8-A59695550F15}"/>
              </a:ext>
            </a:extLst>
          </p:cNvPr>
          <p:cNvSpPr txBox="1"/>
          <p:nvPr/>
        </p:nvSpPr>
        <p:spPr>
          <a:xfrm>
            <a:off x="2843808" y="3668165"/>
            <a:ext cx="994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1, 2] 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55DA2D8-F0CA-CD2B-E14C-A3C06868B5DD}"/>
              </a:ext>
            </a:extLst>
          </p:cNvPr>
          <p:cNvSpPr txBox="1"/>
          <p:nvPr/>
        </p:nvSpPr>
        <p:spPr>
          <a:xfrm>
            <a:off x="5064402" y="3668165"/>
            <a:ext cx="994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1, 2]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348328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D2A126-B374-243A-C02C-BEDC403D4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Realizing partial order: vector clock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7EE325-AF61-6438-3A36-E9294839C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376264"/>
          </a:xfrm>
        </p:spPr>
        <p:txBody>
          <a:bodyPr/>
          <a:lstStyle/>
          <a:p>
            <a:r>
              <a:rPr kumimoji="1" lang="en-US" altLang="zh-CN" dirty="0"/>
              <a:t>Clocks are represented as a vector (one entry per server) </a:t>
            </a:r>
          </a:p>
          <a:p>
            <a:pPr lvl="1"/>
            <a:r>
              <a:rPr kumimoji="1" lang="en-US" altLang="zh-CN" dirty="0"/>
              <a:t>Each entry corresponds to a local </a:t>
            </a:r>
            <a:r>
              <a:rPr kumimoji="1" lang="en-US" altLang="zh-CN" dirty="0" err="1"/>
              <a:t>lamport</a:t>
            </a:r>
            <a:r>
              <a:rPr kumimoji="1" lang="en-US" altLang="zh-CN" dirty="0"/>
              <a:t> clock on the server </a:t>
            </a:r>
          </a:p>
          <a:p>
            <a:pPr lvl="1"/>
            <a:r>
              <a:rPr kumimoji="1" lang="en" altLang="zh-CN" dirty="0"/>
              <a:t>Increments local T as real time passes, e.g., one second per second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EAE8A2-4A04-0A27-B521-3741A93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65</a:t>
            </a:fld>
            <a:endParaRPr lang="zh-CN" altLang="en-US" dirty="0"/>
          </a:p>
        </p:txBody>
      </p:sp>
      <p:sp>
        <p:nvSpPr>
          <p:cNvPr id="5" name="Can 55">
            <a:extLst>
              <a:ext uri="{FF2B5EF4-FFF2-40B4-BE49-F238E27FC236}">
                <a16:creationId xmlns:a16="http://schemas.microsoft.com/office/drawing/2014/main" id="{370B8621-03A6-BAE7-5BD7-05BC15A05561}"/>
              </a:ext>
            </a:extLst>
          </p:cNvPr>
          <p:cNvSpPr/>
          <p:nvPr/>
        </p:nvSpPr>
        <p:spPr>
          <a:xfrm>
            <a:off x="3202625" y="422565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Can 55">
            <a:extLst>
              <a:ext uri="{FF2B5EF4-FFF2-40B4-BE49-F238E27FC236}">
                <a16:creationId xmlns:a16="http://schemas.microsoft.com/office/drawing/2014/main" id="{CEFC9D7B-5FA9-B78B-64B7-BCEE765CE311}"/>
              </a:ext>
            </a:extLst>
          </p:cNvPr>
          <p:cNvSpPr/>
          <p:nvPr/>
        </p:nvSpPr>
        <p:spPr>
          <a:xfrm>
            <a:off x="5292080" y="422565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41">
            <a:extLst>
              <a:ext uri="{FF2B5EF4-FFF2-40B4-BE49-F238E27FC236}">
                <a16:creationId xmlns:a16="http://schemas.microsoft.com/office/drawing/2014/main" id="{BAF2EAFC-BFE6-AC10-547A-958F09A2DF89}"/>
              </a:ext>
            </a:extLst>
          </p:cNvPr>
          <p:cNvSpPr/>
          <p:nvPr/>
        </p:nvSpPr>
        <p:spPr>
          <a:xfrm>
            <a:off x="2938552" y="46577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41">
            <a:extLst>
              <a:ext uri="{FF2B5EF4-FFF2-40B4-BE49-F238E27FC236}">
                <a16:creationId xmlns:a16="http://schemas.microsoft.com/office/drawing/2014/main" id="{2E3C9598-B9E4-7C79-3E14-767D3E3B7F10}"/>
              </a:ext>
            </a:extLst>
          </p:cNvPr>
          <p:cNvSpPr/>
          <p:nvPr/>
        </p:nvSpPr>
        <p:spPr>
          <a:xfrm>
            <a:off x="5076056" y="46577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093D976-64B2-6380-A8A8-A59695550F15}"/>
              </a:ext>
            </a:extLst>
          </p:cNvPr>
          <p:cNvSpPr txBox="1"/>
          <p:nvPr/>
        </p:nvSpPr>
        <p:spPr>
          <a:xfrm>
            <a:off x="2843808" y="3668165"/>
            <a:ext cx="994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altLang="zh-C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2] 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55DA2D8-F0CA-CD2B-E14C-A3C06868B5DD}"/>
              </a:ext>
            </a:extLst>
          </p:cNvPr>
          <p:cNvSpPr txBox="1"/>
          <p:nvPr/>
        </p:nvSpPr>
        <p:spPr>
          <a:xfrm>
            <a:off x="5064402" y="3668165"/>
            <a:ext cx="994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1, 2]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39945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D2A126-B374-243A-C02C-BEDC403D4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Realizing partial order: vector clock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7EE325-AF61-6438-3A36-E9294839C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376264"/>
          </a:xfrm>
        </p:spPr>
        <p:txBody>
          <a:bodyPr/>
          <a:lstStyle/>
          <a:p>
            <a:r>
              <a:rPr kumimoji="1" lang="en-US" altLang="zh-CN" dirty="0"/>
              <a:t>Clocks are represented as a vector (one entry per server) </a:t>
            </a:r>
          </a:p>
          <a:p>
            <a:pPr lvl="1"/>
            <a:r>
              <a:rPr kumimoji="1" lang="en-US" altLang="zh-CN" dirty="0"/>
              <a:t>Each entry corresponds to a local </a:t>
            </a:r>
            <a:r>
              <a:rPr kumimoji="1" lang="en-US" altLang="zh-CN" dirty="0" err="1"/>
              <a:t>lamport</a:t>
            </a:r>
            <a:r>
              <a:rPr kumimoji="1" lang="en-US" altLang="zh-CN" dirty="0"/>
              <a:t> clock on the server </a:t>
            </a:r>
          </a:p>
          <a:p>
            <a:pPr lvl="1"/>
            <a:r>
              <a:rPr kumimoji="1" lang="en" altLang="zh-CN" dirty="0"/>
              <a:t>Increments local T as real time passes, e.g., one second per second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EAE8A2-4A04-0A27-B521-3741A93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66</a:t>
            </a:fld>
            <a:endParaRPr lang="zh-CN" altLang="en-US" dirty="0"/>
          </a:p>
        </p:txBody>
      </p:sp>
      <p:sp>
        <p:nvSpPr>
          <p:cNvPr id="5" name="Can 55">
            <a:extLst>
              <a:ext uri="{FF2B5EF4-FFF2-40B4-BE49-F238E27FC236}">
                <a16:creationId xmlns:a16="http://schemas.microsoft.com/office/drawing/2014/main" id="{370B8621-03A6-BAE7-5BD7-05BC15A05561}"/>
              </a:ext>
            </a:extLst>
          </p:cNvPr>
          <p:cNvSpPr/>
          <p:nvPr/>
        </p:nvSpPr>
        <p:spPr>
          <a:xfrm>
            <a:off x="3202625" y="422565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Can 55">
            <a:extLst>
              <a:ext uri="{FF2B5EF4-FFF2-40B4-BE49-F238E27FC236}">
                <a16:creationId xmlns:a16="http://schemas.microsoft.com/office/drawing/2014/main" id="{CEFC9D7B-5FA9-B78B-64B7-BCEE765CE311}"/>
              </a:ext>
            </a:extLst>
          </p:cNvPr>
          <p:cNvSpPr/>
          <p:nvPr/>
        </p:nvSpPr>
        <p:spPr>
          <a:xfrm>
            <a:off x="5292080" y="422565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41">
            <a:extLst>
              <a:ext uri="{FF2B5EF4-FFF2-40B4-BE49-F238E27FC236}">
                <a16:creationId xmlns:a16="http://schemas.microsoft.com/office/drawing/2014/main" id="{BAF2EAFC-BFE6-AC10-547A-958F09A2DF89}"/>
              </a:ext>
            </a:extLst>
          </p:cNvPr>
          <p:cNvSpPr/>
          <p:nvPr/>
        </p:nvSpPr>
        <p:spPr>
          <a:xfrm>
            <a:off x="2938552" y="46577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41">
            <a:extLst>
              <a:ext uri="{FF2B5EF4-FFF2-40B4-BE49-F238E27FC236}">
                <a16:creationId xmlns:a16="http://schemas.microsoft.com/office/drawing/2014/main" id="{2E3C9598-B9E4-7C79-3E14-767D3E3B7F10}"/>
              </a:ext>
            </a:extLst>
          </p:cNvPr>
          <p:cNvSpPr/>
          <p:nvPr/>
        </p:nvSpPr>
        <p:spPr>
          <a:xfrm>
            <a:off x="5076056" y="46577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093D976-64B2-6380-A8A8-A59695550F15}"/>
              </a:ext>
            </a:extLst>
          </p:cNvPr>
          <p:cNvSpPr txBox="1"/>
          <p:nvPr/>
        </p:nvSpPr>
        <p:spPr>
          <a:xfrm>
            <a:off x="2843808" y="3668165"/>
            <a:ext cx="994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altLang="zh-C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2] 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55DA2D8-F0CA-CD2B-E14C-A3C06868B5DD}"/>
              </a:ext>
            </a:extLst>
          </p:cNvPr>
          <p:cNvSpPr txBox="1"/>
          <p:nvPr/>
        </p:nvSpPr>
        <p:spPr>
          <a:xfrm>
            <a:off x="5064402" y="3668165"/>
            <a:ext cx="994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1, </a:t>
            </a:r>
            <a:r>
              <a:rPr lang="en-US" altLang="zh-CN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] </a:t>
            </a:r>
            <a:endParaRPr lang="zh-CN" altLang="en-US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4FA8438C-F912-8D1D-4F7E-0D78DF5E9BB9}"/>
              </a:ext>
            </a:extLst>
          </p:cNvPr>
          <p:cNvSpPr/>
          <p:nvPr/>
        </p:nvSpPr>
        <p:spPr>
          <a:xfrm>
            <a:off x="1187624" y="3234707"/>
            <a:ext cx="2448272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Srv0: Add X with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[2, 2]</a:t>
            </a: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altLang="zh-CN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783CCFA2-1166-B403-5CEB-AB6FD18B3B46}"/>
              </a:ext>
            </a:extLst>
          </p:cNvPr>
          <p:cNvSpPr/>
          <p:nvPr/>
        </p:nvSpPr>
        <p:spPr>
          <a:xfrm>
            <a:off x="709228" y="2559582"/>
            <a:ext cx="7416824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altLang="zh-CN" sz="2333" dirty="0">
                <a:latin typeface="Eras Medium ITC" pitchFamily="34" charset="0"/>
              </a:rPr>
              <a:t>Suppose we have two independent events here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B8C25F58-36D5-88A2-C8C3-C8C45475AF0A}"/>
              </a:ext>
            </a:extLst>
          </p:cNvPr>
          <p:cNvSpPr/>
          <p:nvPr/>
        </p:nvSpPr>
        <p:spPr>
          <a:xfrm>
            <a:off x="4572000" y="3237303"/>
            <a:ext cx="2448272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Srv1: Add Y with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[1, 3]</a:t>
            </a: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altLang="zh-CN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8D4A5119-CEF2-75ED-393D-737016FD2BCF}"/>
              </a:ext>
            </a:extLst>
          </p:cNvPr>
          <p:cNvSpPr/>
          <p:nvPr/>
        </p:nvSpPr>
        <p:spPr>
          <a:xfrm>
            <a:off x="2555776" y="3528115"/>
            <a:ext cx="3359354" cy="621312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762AE96-E7EF-85A2-588C-73EF64EE82B5}"/>
              </a:ext>
            </a:extLst>
          </p:cNvPr>
          <p:cNvSpPr txBox="1"/>
          <p:nvPr/>
        </p:nvSpPr>
        <p:spPr>
          <a:xfrm>
            <a:off x="873272" y="3668165"/>
            <a:ext cx="18884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Incomparable!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4150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D2A126-B374-243A-C02C-BEDC403D4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Realizing partial order: vector clock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7EE325-AF61-6438-3A36-E9294839C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376264"/>
          </a:xfrm>
        </p:spPr>
        <p:txBody>
          <a:bodyPr/>
          <a:lstStyle/>
          <a:p>
            <a:r>
              <a:rPr kumimoji="1" lang="en-US" altLang="zh-CN" dirty="0"/>
              <a:t>Clocks are represented as a vector (one entry per server) </a:t>
            </a:r>
          </a:p>
          <a:p>
            <a:pPr lvl="1"/>
            <a:r>
              <a:rPr kumimoji="1" lang="en-US" altLang="zh-CN" dirty="0"/>
              <a:t>Each entry corresponds to a local </a:t>
            </a:r>
            <a:r>
              <a:rPr kumimoji="1" lang="en-US" altLang="zh-CN" dirty="0" err="1"/>
              <a:t>lamport</a:t>
            </a:r>
            <a:r>
              <a:rPr kumimoji="1" lang="en-US" altLang="zh-CN" dirty="0"/>
              <a:t> clock on the server </a:t>
            </a:r>
          </a:p>
          <a:p>
            <a:pPr lvl="1"/>
            <a:r>
              <a:rPr kumimoji="1" lang="en" altLang="zh-CN" dirty="0"/>
              <a:t>Increments local T as real time passes, e.g., one second per second</a:t>
            </a:r>
          </a:p>
          <a:p>
            <a:pPr lvl="1"/>
            <a:r>
              <a:rPr kumimoji="1" lang="en" altLang="zh-CN" dirty="0"/>
              <a:t>Modify </a:t>
            </a:r>
            <a:r>
              <a:rPr kumimoji="1" lang="en" altLang="zh-CN" b="1" dirty="0" err="1"/>
              <a:t>T</a:t>
            </a:r>
            <a:r>
              <a:rPr kumimoji="1" lang="en" altLang="zh-CN" b="1" baseline="-25000" dirty="0" err="1"/>
              <a:t>i</a:t>
            </a:r>
            <a:r>
              <a:rPr kumimoji="1" lang="en" altLang="zh-CN" b="1" baseline="-25000" dirty="0"/>
              <a:t> </a:t>
            </a:r>
            <a:r>
              <a:rPr kumimoji="1" lang="en" altLang="zh-CN" b="1" dirty="0"/>
              <a:t>= Max(</a:t>
            </a:r>
            <a:r>
              <a:rPr kumimoji="1" lang="en" altLang="zh-CN" b="1" dirty="0" err="1"/>
              <a:t>T</a:t>
            </a:r>
            <a:r>
              <a:rPr kumimoji="1" lang="en" altLang="zh-CN" b="1" baseline="-25000" dirty="0" err="1"/>
              <a:t>i</a:t>
            </a:r>
            <a:r>
              <a:rPr kumimoji="1" lang="en" altLang="zh-CN" b="1" dirty="0"/>
              <a:t>, T</a:t>
            </a:r>
            <a:r>
              <a:rPr kumimoji="1" lang="en" altLang="zh-CN" b="1" baseline="-25000" dirty="0"/>
              <a:t>i</a:t>
            </a:r>
            <a:r>
              <a:rPr kumimoji="1" lang="en" altLang="zh-CN" b="1" dirty="0"/>
              <a:t>’+1) </a:t>
            </a:r>
            <a:br>
              <a:rPr kumimoji="1" lang="en" altLang="zh-CN" b="1" dirty="0"/>
            </a:br>
            <a:r>
              <a:rPr kumimoji="1" lang="en" altLang="zh-CN" dirty="0"/>
              <a:t>if sees </a:t>
            </a:r>
            <a:r>
              <a:rPr kumimoji="1" lang="en" altLang="zh-CN" b="1" dirty="0"/>
              <a:t>T</a:t>
            </a:r>
            <a:r>
              <a:rPr kumimoji="1" lang="en" altLang="zh-CN" dirty="0"/>
              <a:t> from another server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EAE8A2-4A04-0A27-B521-3741A93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67</a:t>
            </a:fld>
            <a:endParaRPr lang="zh-CN" altLang="en-US" dirty="0"/>
          </a:p>
        </p:txBody>
      </p:sp>
      <p:sp>
        <p:nvSpPr>
          <p:cNvPr id="5" name="Can 55">
            <a:extLst>
              <a:ext uri="{FF2B5EF4-FFF2-40B4-BE49-F238E27FC236}">
                <a16:creationId xmlns:a16="http://schemas.microsoft.com/office/drawing/2014/main" id="{370B8621-03A6-BAE7-5BD7-05BC15A05561}"/>
              </a:ext>
            </a:extLst>
          </p:cNvPr>
          <p:cNvSpPr/>
          <p:nvPr/>
        </p:nvSpPr>
        <p:spPr>
          <a:xfrm>
            <a:off x="3202625" y="422565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Can 55">
            <a:extLst>
              <a:ext uri="{FF2B5EF4-FFF2-40B4-BE49-F238E27FC236}">
                <a16:creationId xmlns:a16="http://schemas.microsoft.com/office/drawing/2014/main" id="{CEFC9D7B-5FA9-B78B-64B7-BCEE765CE311}"/>
              </a:ext>
            </a:extLst>
          </p:cNvPr>
          <p:cNvSpPr/>
          <p:nvPr/>
        </p:nvSpPr>
        <p:spPr>
          <a:xfrm>
            <a:off x="5292080" y="422565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41">
            <a:extLst>
              <a:ext uri="{FF2B5EF4-FFF2-40B4-BE49-F238E27FC236}">
                <a16:creationId xmlns:a16="http://schemas.microsoft.com/office/drawing/2014/main" id="{BAF2EAFC-BFE6-AC10-547A-958F09A2DF89}"/>
              </a:ext>
            </a:extLst>
          </p:cNvPr>
          <p:cNvSpPr/>
          <p:nvPr/>
        </p:nvSpPr>
        <p:spPr>
          <a:xfrm>
            <a:off x="2938552" y="46577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41">
            <a:extLst>
              <a:ext uri="{FF2B5EF4-FFF2-40B4-BE49-F238E27FC236}">
                <a16:creationId xmlns:a16="http://schemas.microsoft.com/office/drawing/2014/main" id="{2E3C9598-B9E4-7C79-3E14-767D3E3B7F10}"/>
              </a:ext>
            </a:extLst>
          </p:cNvPr>
          <p:cNvSpPr/>
          <p:nvPr/>
        </p:nvSpPr>
        <p:spPr>
          <a:xfrm>
            <a:off x="5076056" y="46577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093D976-64B2-6380-A8A8-A59695550F15}"/>
              </a:ext>
            </a:extLst>
          </p:cNvPr>
          <p:cNvSpPr txBox="1"/>
          <p:nvPr/>
        </p:nvSpPr>
        <p:spPr>
          <a:xfrm>
            <a:off x="2843808" y="3668165"/>
            <a:ext cx="994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altLang="zh-C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] 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4CFC677-3CE9-A386-7AD8-CE7FEE9A70E7}"/>
              </a:ext>
            </a:extLst>
          </p:cNvPr>
          <p:cNvSpPr txBox="1"/>
          <p:nvPr/>
        </p:nvSpPr>
        <p:spPr>
          <a:xfrm>
            <a:off x="5064402" y="3668165"/>
            <a:ext cx="994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1, </a:t>
            </a:r>
            <a:r>
              <a:rPr lang="en-US" altLang="zh-CN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] </a:t>
            </a:r>
            <a:endParaRPr lang="zh-CN" altLang="en-US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805A480B-1EB1-7CDF-A31C-C3710A074030}"/>
              </a:ext>
            </a:extLst>
          </p:cNvPr>
          <p:cNvSpPr/>
          <p:nvPr/>
        </p:nvSpPr>
        <p:spPr>
          <a:xfrm>
            <a:off x="1187624" y="3234707"/>
            <a:ext cx="2448272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Srv0: Add X with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[2, 2]</a:t>
            </a: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altLang="zh-CN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D97AE28B-37C7-A34C-7FD0-148E6657DF37}"/>
              </a:ext>
            </a:extLst>
          </p:cNvPr>
          <p:cNvSpPr/>
          <p:nvPr/>
        </p:nvSpPr>
        <p:spPr>
          <a:xfrm>
            <a:off x="4572000" y="3237303"/>
            <a:ext cx="2448272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Srv1: Add Y with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[1, 3]</a:t>
            </a: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altLang="zh-CN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任意形状 15">
            <a:extLst>
              <a:ext uri="{FF2B5EF4-FFF2-40B4-BE49-F238E27FC236}">
                <a16:creationId xmlns:a16="http://schemas.microsoft.com/office/drawing/2014/main" id="{E471DEAA-C889-BB99-F2B3-AFC0F974F456}"/>
              </a:ext>
            </a:extLst>
          </p:cNvPr>
          <p:cNvSpPr/>
          <p:nvPr/>
        </p:nvSpPr>
        <p:spPr>
          <a:xfrm>
            <a:off x="3515096" y="3443844"/>
            <a:ext cx="2551685" cy="299130"/>
          </a:xfrm>
          <a:custGeom>
            <a:avLst/>
            <a:gdLst>
              <a:gd name="connsiteX0" fmla="*/ 2291938 w 2551685"/>
              <a:gd name="connsiteY0" fmla="*/ 0 h 299130"/>
              <a:gd name="connsiteX1" fmla="*/ 2493818 w 2551685"/>
              <a:gd name="connsiteY1" fmla="*/ 296883 h 299130"/>
              <a:gd name="connsiteX2" fmla="*/ 1377538 w 2551685"/>
              <a:gd name="connsiteY2" fmla="*/ 142504 h 299130"/>
              <a:gd name="connsiteX3" fmla="*/ 0 w 2551685"/>
              <a:gd name="connsiteY3" fmla="*/ 261257 h 299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1685" h="299130">
                <a:moveTo>
                  <a:pt x="2291938" y="0"/>
                </a:moveTo>
                <a:cubicBezTo>
                  <a:pt x="2469078" y="136566"/>
                  <a:pt x="2646218" y="273132"/>
                  <a:pt x="2493818" y="296883"/>
                </a:cubicBezTo>
                <a:cubicBezTo>
                  <a:pt x="2341418" y="320634"/>
                  <a:pt x="1793174" y="148442"/>
                  <a:pt x="1377538" y="142504"/>
                </a:cubicBezTo>
                <a:cubicBezTo>
                  <a:pt x="961902" y="136566"/>
                  <a:pt x="480951" y="198911"/>
                  <a:pt x="0" y="261257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3EA75F11-1B26-F2C8-3024-9EEC819D5E90}"/>
              </a:ext>
            </a:extLst>
          </p:cNvPr>
          <p:cNvSpPr/>
          <p:nvPr/>
        </p:nvSpPr>
        <p:spPr>
          <a:xfrm>
            <a:off x="4021596" y="3505572"/>
            <a:ext cx="792088" cy="27988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en-US" altLang="zh-CN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2320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D2A126-B374-243A-C02C-BEDC403D4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Realizing partial order: vector clock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7EE325-AF61-6438-3A36-E9294839C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376264"/>
          </a:xfrm>
        </p:spPr>
        <p:txBody>
          <a:bodyPr/>
          <a:lstStyle/>
          <a:p>
            <a:r>
              <a:rPr kumimoji="1" lang="en-US" altLang="zh-CN" dirty="0"/>
              <a:t>Clocks are represented as a vector (one entry per server) </a:t>
            </a:r>
          </a:p>
          <a:p>
            <a:pPr lvl="1"/>
            <a:r>
              <a:rPr kumimoji="1" lang="en-US" altLang="zh-CN" dirty="0"/>
              <a:t>Each entry corresponds to a local </a:t>
            </a:r>
            <a:r>
              <a:rPr kumimoji="1" lang="en-US" altLang="zh-CN" dirty="0" err="1"/>
              <a:t>lamport</a:t>
            </a:r>
            <a:r>
              <a:rPr kumimoji="1" lang="en-US" altLang="zh-CN" dirty="0"/>
              <a:t> clock on the server </a:t>
            </a:r>
          </a:p>
          <a:p>
            <a:pPr lvl="1"/>
            <a:r>
              <a:rPr kumimoji="1" lang="en" altLang="zh-CN" dirty="0"/>
              <a:t>Increments local T as real time passes, e.g., one second per second</a:t>
            </a:r>
          </a:p>
          <a:p>
            <a:pPr lvl="1"/>
            <a:r>
              <a:rPr kumimoji="1" lang="en" altLang="zh-CN" dirty="0"/>
              <a:t>Modify </a:t>
            </a:r>
            <a:r>
              <a:rPr kumimoji="1" lang="en" altLang="zh-CN" b="1" dirty="0" err="1"/>
              <a:t>T</a:t>
            </a:r>
            <a:r>
              <a:rPr kumimoji="1" lang="en" altLang="zh-CN" b="1" baseline="-25000" dirty="0" err="1"/>
              <a:t>i</a:t>
            </a:r>
            <a:r>
              <a:rPr kumimoji="1" lang="en" altLang="zh-CN" b="1" baseline="-25000" dirty="0"/>
              <a:t> </a:t>
            </a:r>
            <a:r>
              <a:rPr kumimoji="1" lang="en" altLang="zh-CN" b="1" dirty="0"/>
              <a:t>= Max(</a:t>
            </a:r>
            <a:r>
              <a:rPr kumimoji="1" lang="en" altLang="zh-CN" b="1" dirty="0" err="1"/>
              <a:t>T</a:t>
            </a:r>
            <a:r>
              <a:rPr kumimoji="1" lang="en" altLang="zh-CN" b="1" baseline="-25000" dirty="0" err="1"/>
              <a:t>i</a:t>
            </a:r>
            <a:r>
              <a:rPr kumimoji="1" lang="en" altLang="zh-CN" b="1" dirty="0"/>
              <a:t>, T</a:t>
            </a:r>
            <a:r>
              <a:rPr kumimoji="1" lang="en" altLang="zh-CN" b="1" baseline="-25000" dirty="0"/>
              <a:t>i</a:t>
            </a:r>
            <a:r>
              <a:rPr kumimoji="1" lang="en" altLang="zh-CN" b="1" dirty="0"/>
              <a:t>’+1) </a:t>
            </a:r>
            <a:br>
              <a:rPr kumimoji="1" lang="en" altLang="zh-CN" b="1" dirty="0"/>
            </a:br>
            <a:r>
              <a:rPr kumimoji="1" lang="en" altLang="zh-CN" dirty="0"/>
              <a:t>if sees </a:t>
            </a:r>
            <a:r>
              <a:rPr kumimoji="1" lang="en" altLang="zh-CN" b="1" dirty="0"/>
              <a:t>T</a:t>
            </a:r>
            <a:r>
              <a:rPr kumimoji="1" lang="en" altLang="zh-CN" dirty="0"/>
              <a:t> from another server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EAE8A2-4A04-0A27-B521-3741A93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68</a:t>
            </a:fld>
            <a:endParaRPr lang="zh-CN" altLang="en-US" dirty="0"/>
          </a:p>
        </p:txBody>
      </p:sp>
      <p:sp>
        <p:nvSpPr>
          <p:cNvPr id="5" name="Can 55">
            <a:extLst>
              <a:ext uri="{FF2B5EF4-FFF2-40B4-BE49-F238E27FC236}">
                <a16:creationId xmlns:a16="http://schemas.microsoft.com/office/drawing/2014/main" id="{370B8621-03A6-BAE7-5BD7-05BC15A05561}"/>
              </a:ext>
            </a:extLst>
          </p:cNvPr>
          <p:cNvSpPr/>
          <p:nvPr/>
        </p:nvSpPr>
        <p:spPr>
          <a:xfrm>
            <a:off x="3202625" y="422565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Can 55">
            <a:extLst>
              <a:ext uri="{FF2B5EF4-FFF2-40B4-BE49-F238E27FC236}">
                <a16:creationId xmlns:a16="http://schemas.microsoft.com/office/drawing/2014/main" id="{CEFC9D7B-5FA9-B78B-64B7-BCEE765CE311}"/>
              </a:ext>
            </a:extLst>
          </p:cNvPr>
          <p:cNvSpPr/>
          <p:nvPr/>
        </p:nvSpPr>
        <p:spPr>
          <a:xfrm>
            <a:off x="5292080" y="422565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41">
            <a:extLst>
              <a:ext uri="{FF2B5EF4-FFF2-40B4-BE49-F238E27FC236}">
                <a16:creationId xmlns:a16="http://schemas.microsoft.com/office/drawing/2014/main" id="{BAF2EAFC-BFE6-AC10-547A-958F09A2DF89}"/>
              </a:ext>
            </a:extLst>
          </p:cNvPr>
          <p:cNvSpPr/>
          <p:nvPr/>
        </p:nvSpPr>
        <p:spPr>
          <a:xfrm>
            <a:off x="2938552" y="46577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41">
            <a:extLst>
              <a:ext uri="{FF2B5EF4-FFF2-40B4-BE49-F238E27FC236}">
                <a16:creationId xmlns:a16="http://schemas.microsoft.com/office/drawing/2014/main" id="{2E3C9598-B9E4-7C79-3E14-767D3E3B7F10}"/>
              </a:ext>
            </a:extLst>
          </p:cNvPr>
          <p:cNvSpPr/>
          <p:nvPr/>
        </p:nvSpPr>
        <p:spPr>
          <a:xfrm>
            <a:off x="5076056" y="46577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093D976-64B2-6380-A8A8-A59695550F15}"/>
              </a:ext>
            </a:extLst>
          </p:cNvPr>
          <p:cNvSpPr txBox="1"/>
          <p:nvPr/>
        </p:nvSpPr>
        <p:spPr>
          <a:xfrm>
            <a:off x="2843808" y="3668165"/>
            <a:ext cx="994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altLang="zh-C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4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] 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4CFC677-3CE9-A386-7AD8-CE7FEE9A70E7}"/>
              </a:ext>
            </a:extLst>
          </p:cNvPr>
          <p:cNvSpPr txBox="1"/>
          <p:nvPr/>
        </p:nvSpPr>
        <p:spPr>
          <a:xfrm>
            <a:off x="5064402" y="3668165"/>
            <a:ext cx="994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1, </a:t>
            </a:r>
            <a:r>
              <a:rPr lang="en-US" altLang="zh-CN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] </a:t>
            </a:r>
            <a:endParaRPr lang="zh-CN" altLang="en-US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805A480B-1EB1-7CDF-A31C-C3710A074030}"/>
              </a:ext>
            </a:extLst>
          </p:cNvPr>
          <p:cNvSpPr/>
          <p:nvPr/>
        </p:nvSpPr>
        <p:spPr>
          <a:xfrm>
            <a:off x="1187624" y="3234707"/>
            <a:ext cx="2448272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Srv0: Add X with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[2, 2]</a:t>
            </a: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altLang="zh-CN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D97AE28B-37C7-A34C-7FD0-148E6657DF37}"/>
              </a:ext>
            </a:extLst>
          </p:cNvPr>
          <p:cNvSpPr/>
          <p:nvPr/>
        </p:nvSpPr>
        <p:spPr>
          <a:xfrm>
            <a:off x="4572000" y="3237303"/>
            <a:ext cx="2448272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Srv1: Add Y with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[1, 3]</a:t>
            </a: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altLang="zh-CN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任意形状 15">
            <a:extLst>
              <a:ext uri="{FF2B5EF4-FFF2-40B4-BE49-F238E27FC236}">
                <a16:creationId xmlns:a16="http://schemas.microsoft.com/office/drawing/2014/main" id="{E471DEAA-C889-BB99-F2B3-AFC0F974F456}"/>
              </a:ext>
            </a:extLst>
          </p:cNvPr>
          <p:cNvSpPr/>
          <p:nvPr/>
        </p:nvSpPr>
        <p:spPr>
          <a:xfrm>
            <a:off x="3515096" y="3443844"/>
            <a:ext cx="2551685" cy="299130"/>
          </a:xfrm>
          <a:custGeom>
            <a:avLst/>
            <a:gdLst>
              <a:gd name="connsiteX0" fmla="*/ 2291938 w 2551685"/>
              <a:gd name="connsiteY0" fmla="*/ 0 h 299130"/>
              <a:gd name="connsiteX1" fmla="*/ 2493818 w 2551685"/>
              <a:gd name="connsiteY1" fmla="*/ 296883 h 299130"/>
              <a:gd name="connsiteX2" fmla="*/ 1377538 w 2551685"/>
              <a:gd name="connsiteY2" fmla="*/ 142504 h 299130"/>
              <a:gd name="connsiteX3" fmla="*/ 0 w 2551685"/>
              <a:gd name="connsiteY3" fmla="*/ 261257 h 299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1685" h="299130">
                <a:moveTo>
                  <a:pt x="2291938" y="0"/>
                </a:moveTo>
                <a:cubicBezTo>
                  <a:pt x="2469078" y="136566"/>
                  <a:pt x="2646218" y="273132"/>
                  <a:pt x="2493818" y="296883"/>
                </a:cubicBezTo>
                <a:cubicBezTo>
                  <a:pt x="2341418" y="320634"/>
                  <a:pt x="1793174" y="148442"/>
                  <a:pt x="1377538" y="142504"/>
                </a:cubicBezTo>
                <a:cubicBezTo>
                  <a:pt x="961902" y="136566"/>
                  <a:pt x="480951" y="198911"/>
                  <a:pt x="0" y="261257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3EA75F11-1B26-F2C8-3024-9EEC819D5E90}"/>
              </a:ext>
            </a:extLst>
          </p:cNvPr>
          <p:cNvSpPr/>
          <p:nvPr/>
        </p:nvSpPr>
        <p:spPr>
          <a:xfrm>
            <a:off x="4021596" y="3505572"/>
            <a:ext cx="792088" cy="27988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en-US" altLang="zh-CN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B3625F1-0049-2C53-0E89-830FA7C35FA1}"/>
              </a:ext>
            </a:extLst>
          </p:cNvPr>
          <p:cNvSpPr/>
          <p:nvPr/>
        </p:nvSpPr>
        <p:spPr>
          <a:xfrm>
            <a:off x="1187624" y="3470408"/>
            <a:ext cx="2448272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Srv0: Delete Y with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[3, 4]</a:t>
            </a: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altLang="zh-CN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63252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B145FE-97EA-9110-A39E-F03D34A77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Lamport</a:t>
            </a:r>
            <a:r>
              <a:rPr kumimoji="1" lang="en-US" altLang="zh-CN" dirty="0"/>
              <a:t> clock vs. Vector clock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023E21-E066-BD06-5CC1-BB2373E72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Both captures the causal relationships between events </a:t>
            </a:r>
          </a:p>
          <a:p>
            <a:r>
              <a:rPr kumimoji="1" lang="en-US" altLang="zh-CN" dirty="0"/>
              <a:t>In comparison: </a:t>
            </a:r>
          </a:p>
          <a:p>
            <a:pPr lvl="1"/>
            <a:r>
              <a:rPr kumimoji="1" lang="en-US" altLang="zh-CN" dirty="0" err="1"/>
              <a:t>Lamport</a:t>
            </a:r>
            <a:r>
              <a:rPr kumimoji="1" lang="en-US" altLang="zh-CN" dirty="0"/>
              <a:t> clock: total order </a:t>
            </a:r>
          </a:p>
          <a:p>
            <a:pPr lvl="1"/>
            <a:r>
              <a:rPr kumimoji="1" lang="en-US" altLang="zh-CN" dirty="0"/>
              <a:t>Vector clock: partial order </a:t>
            </a:r>
          </a:p>
          <a:p>
            <a:r>
              <a:rPr kumimoji="1" lang="en-US" altLang="zh-CN" dirty="0"/>
              <a:t>For many scenarios, </a:t>
            </a:r>
            <a:r>
              <a:rPr kumimoji="1" lang="en-US" altLang="zh-CN" dirty="0" err="1"/>
              <a:t>Lamport</a:t>
            </a:r>
            <a:r>
              <a:rPr kumimoji="1" lang="en-US" altLang="zh-CN" dirty="0"/>
              <a:t> clock is sufficient </a:t>
            </a:r>
          </a:p>
          <a:p>
            <a:pPr lvl="1"/>
            <a:r>
              <a:rPr kumimoji="1" lang="en-US" altLang="zh-CN" dirty="0"/>
              <a:t>Sufficient to order events </a:t>
            </a:r>
          </a:p>
          <a:p>
            <a:pPr lvl="1"/>
            <a:r>
              <a:rPr kumimoji="1" lang="en-US" altLang="zh-CN" dirty="0"/>
              <a:t>Save space for storing the clock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7BE2F4B-F86B-E7CF-6FCD-B552552FC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2609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7FD2DB-D957-A34F-8CF7-CE6CAE0C7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Final problem: we need to truncate log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4ACCFE-A0C7-EF4E-BF78-9FB4269DF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585692"/>
          </a:xfrm>
        </p:spPr>
        <p:txBody>
          <a:bodyPr/>
          <a:lstStyle/>
          <a:p>
            <a:r>
              <a:rPr kumimoji="1" lang="en" altLang="zh-CN" dirty="0"/>
              <a:t>Recall</a:t>
            </a:r>
          </a:p>
          <a:p>
            <a:pPr lvl="1"/>
            <a:r>
              <a:rPr kumimoji="1" lang="en" altLang="zh-CN" dirty="0"/>
              <a:t>For performance, we place a write immediately at the local node </a:t>
            </a:r>
          </a:p>
          <a:p>
            <a:pPr lvl="1"/>
            <a:r>
              <a:rPr kumimoji="1" lang="en" altLang="zh-CN" dirty="0"/>
              <a:t>However, the write may be </a:t>
            </a:r>
            <a:r>
              <a:rPr kumimoji="1" lang="en" altLang="zh-CN" b="1" dirty="0">
                <a:solidFill>
                  <a:srgbClr val="C00000"/>
                </a:solidFill>
              </a:rPr>
              <a:t>unstable</a:t>
            </a:r>
            <a:r>
              <a:rPr kumimoji="1" lang="en" altLang="zh-CN" dirty="0"/>
              <a:t> (we call </a:t>
            </a:r>
            <a:r>
              <a:rPr kumimoji="1" lang="en" altLang="zh-CN" b="1" dirty="0">
                <a:solidFill>
                  <a:srgbClr val="C00000"/>
                </a:solidFill>
              </a:rPr>
              <a:t>tentative writes</a:t>
            </a:r>
            <a:r>
              <a:rPr kumimoji="1" lang="en" altLang="zh-CN" dirty="0"/>
              <a:t>) </a:t>
            </a:r>
          </a:p>
          <a:p>
            <a:pPr lvl="1"/>
            <a:r>
              <a:rPr kumimoji="1" lang="en" altLang="zh-CN" dirty="0"/>
              <a:t>Our previous solution will re-run all update functions, starting from empty storage state</a:t>
            </a:r>
          </a:p>
          <a:p>
            <a:pPr lvl="2"/>
            <a:r>
              <a:rPr kumimoji="1" lang="en" altLang="zh-CN" sz="1800" dirty="0"/>
              <a:t>Inefficient </a:t>
            </a:r>
          </a:p>
          <a:p>
            <a:r>
              <a:rPr kumimoji="1" lang="en" altLang="zh-CN" dirty="0"/>
              <a:t>Goal </a:t>
            </a:r>
          </a:p>
          <a:p>
            <a:pPr lvl="1"/>
            <a:r>
              <a:rPr kumimoji="1" lang="en" altLang="zh-CN" dirty="0"/>
              <a:t>Avoid re-run all the update functions</a:t>
            </a:r>
          </a:p>
          <a:p>
            <a:pPr lvl="1"/>
            <a:r>
              <a:rPr kumimoji="1" lang="en" altLang="zh-CN" dirty="0"/>
              <a:t>Reduce the log size</a:t>
            </a:r>
          </a:p>
          <a:p>
            <a:pPr lvl="1"/>
            <a:endParaRPr kumimoji="1" lang="en" altLang="zh-CN" dirty="0"/>
          </a:p>
          <a:p>
            <a:pPr lvl="2"/>
            <a:endParaRPr kumimoji="1" lang="en" altLang="zh-CN" dirty="0"/>
          </a:p>
          <a:p>
            <a:pPr lvl="1"/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F483358-71F6-5B4A-866E-E43A777BA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6903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BF8AE7-EE5F-3F45-8BB6-1B13FCFBA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Idea: distinguish tentative writes from stable ones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111528-F93F-E74B-8C57-F1F36F341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Each server’s log consists of 2 portions: </a:t>
            </a:r>
          </a:p>
          <a:p>
            <a:pPr lvl="1"/>
            <a:r>
              <a:rPr lang="en" altLang="zh-CN" dirty="0"/>
              <a:t>Stable writes, followed by</a:t>
            </a:r>
          </a:p>
          <a:p>
            <a:pPr lvl="1"/>
            <a:r>
              <a:rPr lang="en" altLang="zh-CN" dirty="0"/>
              <a:t>Tentative writes </a:t>
            </a:r>
          </a:p>
          <a:p>
            <a:r>
              <a:rPr lang="en" altLang="zh-CN" dirty="0"/>
              <a:t>Stable writes are not rolled backup upon sync </a:t>
            </a:r>
          </a:p>
          <a:p>
            <a:r>
              <a:rPr lang="en" altLang="zh-CN" dirty="0"/>
              <a:t>Question</a:t>
            </a:r>
          </a:p>
          <a:p>
            <a:pPr lvl="1"/>
            <a:r>
              <a:rPr lang="en" altLang="zh-CN" dirty="0"/>
              <a:t>How to determine which writes are stable? (hint: using the </a:t>
            </a:r>
            <a:r>
              <a:rPr lang="en" altLang="zh-CN" dirty="0" err="1"/>
              <a:t>lamport</a:t>
            </a:r>
            <a:r>
              <a:rPr lang="en" altLang="zh-CN" dirty="0"/>
              <a:t> clock!)</a:t>
            </a:r>
          </a:p>
          <a:p>
            <a:r>
              <a:rPr lang="en" altLang="zh-CN" dirty="0"/>
              <a:t>Answer</a:t>
            </a:r>
          </a:p>
          <a:p>
            <a:pPr lvl="1"/>
            <a:r>
              <a:rPr lang="en" altLang="zh-CN" dirty="0"/>
              <a:t>An update (W) is stable </a:t>
            </a:r>
            <a:r>
              <a:rPr lang="en" altLang="zh-CN" dirty="0" err="1"/>
              <a:t>iff</a:t>
            </a:r>
            <a:r>
              <a:rPr lang="en" altLang="zh-CN" dirty="0"/>
              <a:t> no entries will have a </a:t>
            </a:r>
            <a:r>
              <a:rPr lang="en" altLang="zh-CN" dirty="0" err="1"/>
              <a:t>lamport</a:t>
            </a:r>
            <a:r>
              <a:rPr lang="en" altLang="zh-CN" dirty="0"/>
              <a:t>  timestamp &lt;  W </a:t>
            </a:r>
          </a:p>
          <a:p>
            <a:pPr lvl="1"/>
            <a:endParaRPr lang="en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7D48AB-20CA-194B-AC30-607FEA4D7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074851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B11280-7449-0145-9956-4D6201453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De-centralized approach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8F8DDF-79E3-7B4D-BC1D-5133D1672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888432"/>
          </a:xfrm>
        </p:spPr>
        <p:txBody>
          <a:bodyPr/>
          <a:lstStyle/>
          <a:p>
            <a:r>
              <a:rPr kumimoji="1" lang="en" altLang="zh-CN" dirty="0"/>
              <a:t>Commit (write) scheme</a:t>
            </a:r>
          </a:p>
          <a:p>
            <a:pPr lvl="1"/>
            <a:r>
              <a:rPr kumimoji="1" lang="en-US" altLang="zh-CN" dirty="0"/>
              <a:t>Update &lt;10, A&gt; is </a:t>
            </a:r>
            <a:r>
              <a:rPr kumimoji="1" lang="en-US" altLang="zh-CN" b="1" dirty="0">
                <a:solidFill>
                  <a:srgbClr val="C00000"/>
                </a:solidFill>
              </a:rPr>
              <a:t>stable</a:t>
            </a:r>
            <a:r>
              <a:rPr kumimoji="1" lang="en-US" altLang="zh-CN" dirty="0"/>
              <a:t> if all nodes have seen all updates with time &lt;= 10 </a:t>
            </a:r>
          </a:p>
          <a:p>
            <a:pPr lvl="2"/>
            <a:r>
              <a:rPr kumimoji="1" lang="en-US" altLang="zh-CN" sz="1800" dirty="0"/>
              <a:t>Because it will never see a timestamp &lt; 10 (according to the rule of </a:t>
            </a:r>
            <a:r>
              <a:rPr kumimoji="1" lang="en-US" altLang="zh-CN" sz="1800" dirty="0" err="1"/>
              <a:t>lamport</a:t>
            </a:r>
            <a:r>
              <a:rPr kumimoji="1" lang="en-US" altLang="zh-CN" sz="1800" dirty="0"/>
              <a:t> time) </a:t>
            </a:r>
          </a:p>
          <a:p>
            <a:pPr lvl="2"/>
            <a:endParaRPr kumimoji="1" lang="en-US" altLang="zh-CN" sz="1800" dirty="0"/>
          </a:p>
          <a:p>
            <a:pPr lvl="2"/>
            <a:endParaRPr kumimoji="1" lang="en-US" altLang="zh-CN" sz="1800" dirty="0"/>
          </a:p>
          <a:p>
            <a:pPr lvl="2"/>
            <a:r>
              <a:rPr kumimoji="1" lang="en-US" altLang="zh-CN" sz="1800" dirty="0"/>
              <a:t>Still so many writes may be rolled back on re-connect </a:t>
            </a:r>
          </a:p>
          <a:p>
            <a:pPr lvl="2"/>
            <a:endParaRPr kumimoji="1" lang="en-US" altLang="zh-CN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806091-BE15-5740-A716-D58EA588B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72</a:t>
            </a:fld>
            <a:endParaRPr lang="zh-CN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5F35A1-993D-824D-890F-6E5377405B21}"/>
              </a:ext>
            </a:extLst>
          </p:cNvPr>
          <p:cNvSpPr/>
          <p:nvPr/>
        </p:nvSpPr>
        <p:spPr>
          <a:xfrm>
            <a:off x="546014" y="2980047"/>
            <a:ext cx="774325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r>
              <a:rPr lang="en-US" altLang="zh-CN" dirty="0">
                <a:latin typeface="Eras Medium ITC" pitchFamily="34" charset="0"/>
              </a:rPr>
              <a:t>Problem: If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any</a:t>
            </a:r>
            <a:r>
              <a:rPr lang="en-US" altLang="zh-CN" dirty="0">
                <a:latin typeface="Eras Medium ITC" pitchFamily="34" charset="0"/>
              </a:rPr>
              <a:t> node is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offline</a:t>
            </a:r>
            <a:r>
              <a:rPr lang="en-US" altLang="zh-CN" dirty="0">
                <a:latin typeface="Eras Medium ITC" pitchFamily="34" charset="0"/>
              </a:rPr>
              <a:t>, the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stable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dirty="0">
                <a:latin typeface="Eras Medium ITC" pitchFamily="34" charset="0"/>
              </a:rPr>
              <a:t>portion of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all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dirty="0">
                <a:latin typeface="Eras Medium ITC" pitchFamily="34" charset="0"/>
              </a:rPr>
              <a:t>logs stops growing</a:t>
            </a:r>
          </a:p>
        </p:txBody>
      </p:sp>
    </p:spTree>
    <p:extLst>
      <p:ext uri="{BB962C8B-B14F-4D97-AF65-F5344CB8AC3E}">
        <p14:creationId xmlns:p14="http://schemas.microsoft.com/office/powerpoint/2010/main" val="429053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9760A5-44B7-4846-9E50-E596B0440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Centralized approach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E442A8-FB4A-3943-A889-7B1A5D171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Commit scheme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" altLang="zh-CN" dirty="0"/>
              <a:t>One server designated “</a:t>
            </a:r>
            <a:r>
              <a:rPr kumimoji="1" lang="en" altLang="zh-CN" b="1" dirty="0">
                <a:solidFill>
                  <a:srgbClr val="C00000"/>
                </a:solidFill>
              </a:rPr>
              <a:t>primary</a:t>
            </a:r>
            <a:r>
              <a:rPr kumimoji="1" lang="en" altLang="zh-CN" dirty="0"/>
              <a:t>”</a:t>
            </a:r>
          </a:p>
          <a:p>
            <a:pPr lvl="2"/>
            <a:r>
              <a:rPr kumimoji="1" lang="en" altLang="zh-CN" sz="1800" dirty="0"/>
              <a:t>Assign a total commit order: CSN to each write </a:t>
            </a:r>
          </a:p>
          <a:p>
            <a:pPr lvl="2"/>
            <a:r>
              <a:rPr kumimoji="1" lang="en" altLang="zh-CN" sz="1800" dirty="0"/>
              <a:t>Complete timestamp: &lt;</a:t>
            </a:r>
            <a:r>
              <a:rPr kumimoji="1" lang="en" altLang="zh-CN" sz="1800" b="1" dirty="0">
                <a:solidFill>
                  <a:schemeClr val="tx1"/>
                </a:solidFill>
              </a:rPr>
              <a:t>CSN</a:t>
            </a:r>
            <a:r>
              <a:rPr kumimoji="1" lang="en" altLang="zh-CN" sz="1800" dirty="0"/>
              <a:t>, local-TS, </a:t>
            </a:r>
            <a:r>
              <a:rPr kumimoji="1" lang="en" altLang="zh-CN" sz="1800" dirty="0" err="1"/>
              <a:t>SrvID</a:t>
            </a:r>
            <a:r>
              <a:rPr kumimoji="1" lang="en" altLang="zh-CN" sz="1800" dirty="0"/>
              <a:t>&gt;</a:t>
            </a:r>
          </a:p>
          <a:p>
            <a:pPr lvl="2"/>
            <a:r>
              <a:rPr kumimoji="1" lang="en" altLang="zh-CN" sz="1800" dirty="0"/>
              <a:t>Any write with a known CSN is stable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" altLang="zh-CN" dirty="0"/>
              <a:t>All stable writes are ordered before tentative writes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" altLang="zh-CN" dirty="0"/>
              <a:t>CSNs are exchanged between servers</a:t>
            </a:r>
          </a:p>
          <a:p>
            <a:pPr lvl="2"/>
            <a:r>
              <a:rPr kumimoji="1" lang="en" altLang="zh-CN" sz="1800" dirty="0"/>
              <a:t>CSNs define a total order for committed update</a:t>
            </a:r>
          </a:p>
          <a:p>
            <a:pPr marL="1200150" lvl="2" indent="-342900">
              <a:buFont typeface="+mj-ea"/>
              <a:buAutoNum type="circleNumDbPlain"/>
            </a:pPr>
            <a:endParaRPr kumimoji="1" lang="en" altLang="zh-CN" sz="1800" dirty="0"/>
          </a:p>
          <a:p>
            <a:pPr marL="417150" lvl="1" indent="-342900">
              <a:buFont typeface="+mj-ea"/>
              <a:buAutoNum type="circleNumDbPlain"/>
            </a:pPr>
            <a:endParaRPr kumimoji="1" lang="en" altLang="zh-CN" sz="1600" dirty="0"/>
          </a:p>
          <a:p>
            <a:pPr lvl="1"/>
            <a:endParaRPr kumimoji="1" lang="en" altLang="zh-CN" sz="1600" dirty="0"/>
          </a:p>
          <a:p>
            <a:pPr lvl="2"/>
            <a:endParaRPr kumimoji="1" lang="en" altLang="zh-CN" sz="1800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5DC61B-BCFB-8142-B107-5F1D4F25C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73</a:t>
            </a:fld>
            <a:endParaRPr lang="zh-CN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74F725C-F783-B642-989A-8860F490C782}"/>
              </a:ext>
            </a:extLst>
          </p:cNvPr>
          <p:cNvSpPr/>
          <p:nvPr/>
        </p:nvSpPr>
        <p:spPr>
          <a:xfrm>
            <a:off x="5292080" y="1155994"/>
            <a:ext cx="2196000" cy="27699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6000" tIns="0" rIns="36000" bIns="0">
            <a:spAutoFit/>
          </a:bodyPr>
          <a:lstStyle/>
          <a:p>
            <a:pPr algn="ctr"/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CSN: Commit-Seq-No</a:t>
            </a: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372C9BA8-ED6E-9249-ACAB-BDD15A18B2A9}"/>
              </a:ext>
            </a:extLst>
          </p:cNvPr>
          <p:cNvSpPr/>
          <p:nvPr/>
        </p:nvSpPr>
        <p:spPr>
          <a:xfrm>
            <a:off x="4643438" y="1418518"/>
            <a:ext cx="701259" cy="577979"/>
          </a:xfrm>
          <a:custGeom>
            <a:avLst/>
            <a:gdLst>
              <a:gd name="connsiteX0" fmla="*/ 740980 w 740980"/>
              <a:gd name="connsiteY0" fmla="*/ 0 h 725213"/>
              <a:gd name="connsiteX1" fmla="*/ 488731 w 740980"/>
              <a:gd name="connsiteY1" fmla="*/ 346841 h 725213"/>
              <a:gd name="connsiteX2" fmla="*/ 677918 w 740980"/>
              <a:gd name="connsiteY2" fmla="*/ 614855 h 725213"/>
              <a:gd name="connsiteX3" fmla="*/ 0 w 740980"/>
              <a:gd name="connsiteY3" fmla="*/ 725213 h 725213"/>
              <a:gd name="connsiteX0" fmla="*/ 817656 w 817656"/>
              <a:gd name="connsiteY0" fmla="*/ 0 h 632984"/>
              <a:gd name="connsiteX1" fmla="*/ 565407 w 817656"/>
              <a:gd name="connsiteY1" fmla="*/ 346841 h 632984"/>
              <a:gd name="connsiteX2" fmla="*/ 754594 w 817656"/>
              <a:gd name="connsiteY2" fmla="*/ 614855 h 632984"/>
              <a:gd name="connsiteX3" fmla="*/ 0 w 817656"/>
              <a:gd name="connsiteY3" fmla="*/ 577979 h 632984"/>
              <a:gd name="connsiteX0" fmla="*/ 817656 w 817656"/>
              <a:gd name="connsiteY0" fmla="*/ 0 h 577979"/>
              <a:gd name="connsiteX1" fmla="*/ 565407 w 817656"/>
              <a:gd name="connsiteY1" fmla="*/ 346841 h 577979"/>
              <a:gd name="connsiteX2" fmla="*/ 74096 w 817656"/>
              <a:gd name="connsiteY2" fmla="*/ 204150 h 577979"/>
              <a:gd name="connsiteX3" fmla="*/ 0 w 817656"/>
              <a:gd name="connsiteY3" fmla="*/ 577979 h 577979"/>
              <a:gd name="connsiteX0" fmla="*/ 867347 w 867347"/>
              <a:gd name="connsiteY0" fmla="*/ 0 h 577979"/>
              <a:gd name="connsiteX1" fmla="*/ 615098 w 867347"/>
              <a:gd name="connsiteY1" fmla="*/ 346841 h 577979"/>
              <a:gd name="connsiteX2" fmla="*/ 123787 w 867347"/>
              <a:gd name="connsiteY2" fmla="*/ 204150 h 577979"/>
              <a:gd name="connsiteX3" fmla="*/ 49691 w 867347"/>
              <a:gd name="connsiteY3" fmla="*/ 577979 h 577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7347" h="577979">
                <a:moveTo>
                  <a:pt x="867347" y="0"/>
                </a:moveTo>
                <a:cubicBezTo>
                  <a:pt x="746477" y="122182"/>
                  <a:pt x="739025" y="312816"/>
                  <a:pt x="615098" y="346841"/>
                </a:cubicBezTo>
                <a:cubicBezTo>
                  <a:pt x="491171" y="380866"/>
                  <a:pt x="205242" y="141088"/>
                  <a:pt x="123787" y="204150"/>
                </a:cubicBezTo>
                <a:cubicBezTo>
                  <a:pt x="42332" y="267212"/>
                  <a:pt x="-64210" y="368351"/>
                  <a:pt x="49691" y="577979"/>
                </a:cubicBezTo>
              </a:path>
            </a:pathLst>
          </a:custGeom>
          <a:noFill/>
          <a:ln w="3175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4AA0A2B-4E62-2240-A01A-95715C2D90EA}"/>
              </a:ext>
            </a:extLst>
          </p:cNvPr>
          <p:cNvSpPr/>
          <p:nvPr/>
        </p:nvSpPr>
        <p:spPr>
          <a:xfrm>
            <a:off x="1761747" y="4508604"/>
            <a:ext cx="5311786" cy="59034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dirty="0">
                <a:latin typeface="Eras Medium ITC" pitchFamily="34" charset="0"/>
              </a:rPr>
              <a:t>Advantage: as long as the primary is up, writes can be committed and stabilized </a:t>
            </a:r>
          </a:p>
        </p:txBody>
      </p:sp>
    </p:spTree>
    <p:extLst>
      <p:ext uri="{BB962C8B-B14F-4D97-AF65-F5344CB8AC3E}">
        <p14:creationId xmlns:p14="http://schemas.microsoft.com/office/powerpoint/2010/main" val="273234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2851E9-5ECD-C347-953B-7CF903B73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9093696" cy="90044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Does CSN order preserve </a:t>
            </a:r>
            <a:r>
              <a:rPr lang="en" altLang="zh-CN" dirty="0"/>
              <a:t>causality?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6EE997-E233-8F48-BD99-BB693F33F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Complete timestamp: </a:t>
            </a:r>
            <a:r>
              <a:rPr lang="en" altLang="zh-CN" dirty="0"/>
              <a:t>&lt;CSN, local-TS, </a:t>
            </a:r>
            <a:r>
              <a:rPr lang="en" altLang="zh-CN" dirty="0" err="1"/>
              <a:t>SrvID</a:t>
            </a:r>
            <a:r>
              <a:rPr lang="en" altLang="zh-CN" dirty="0"/>
              <a:t>&gt;</a:t>
            </a:r>
          </a:p>
          <a:p>
            <a:r>
              <a:rPr kumimoji="1" lang="en-US" altLang="zh-CN" dirty="0"/>
              <a:t>Should do some works </a:t>
            </a:r>
          </a:p>
          <a:p>
            <a:pPr lvl="1"/>
            <a:r>
              <a:rPr lang="en" altLang="zh-CN" sz="1600" dirty="0"/>
              <a:t>A server asks the primary to assign CSN for all tentative writes (include those received from others) </a:t>
            </a:r>
          </a:p>
          <a:p>
            <a:pPr lvl="2"/>
            <a:r>
              <a:rPr lang="en" altLang="zh-CN" sz="1600" dirty="0"/>
              <a:t>i.e., the primary can assign a larger CSN for a dependent write </a:t>
            </a:r>
          </a:p>
          <a:p>
            <a:r>
              <a:rPr kumimoji="1" lang="en" altLang="zh-CN" dirty="0"/>
              <a:t>Question</a:t>
            </a:r>
          </a:p>
          <a:p>
            <a:pPr lvl="1"/>
            <a:r>
              <a:rPr kumimoji="1" lang="en" altLang="zh-CN" dirty="0"/>
              <a:t>Does complete timestamp always match the tentative order?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0539E7-DF75-B542-854E-7C99A7BBE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800332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3B2CA3-5F28-7B45-B2CF-86E777C0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Will CSN matches update order?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6EFE2D-FC5F-F443-AAE8-C00ABEDBA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845336"/>
          </a:xfrm>
        </p:spPr>
        <p:txBody>
          <a:bodyPr/>
          <a:lstStyle/>
          <a:p>
            <a:r>
              <a:rPr kumimoji="1" lang="en-US" altLang="zh-CN" dirty="0"/>
              <a:t>Not always. The primary can see newer updates before the old ones, as long as they don’t have casualty relationship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90791D-B55F-9148-A424-252CEAB9E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75</a:t>
            </a:fld>
            <a:endParaRPr lang="zh-CN" altLang="en-US" dirty="0"/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1A976FC8-2A18-324A-88BC-5CB7218E6869}"/>
              </a:ext>
            </a:extLst>
          </p:cNvPr>
          <p:cNvSpPr/>
          <p:nvPr/>
        </p:nvSpPr>
        <p:spPr>
          <a:xfrm>
            <a:off x="4889500" y="3048000"/>
            <a:ext cx="102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Primary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10">
            <a:extLst>
              <a:ext uri="{FF2B5EF4-FFF2-40B4-BE49-F238E27FC236}">
                <a16:creationId xmlns:a16="http://schemas.microsoft.com/office/drawing/2014/main" id="{76DC3AF0-77C9-6D4A-BBE0-B2C7CBDECE4A}"/>
              </a:ext>
            </a:extLst>
          </p:cNvPr>
          <p:cNvSpPr/>
          <p:nvPr/>
        </p:nvSpPr>
        <p:spPr>
          <a:xfrm>
            <a:off x="1841500" y="3867835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17">
            <a:extLst>
              <a:ext uri="{FF2B5EF4-FFF2-40B4-BE49-F238E27FC236}">
                <a16:creationId xmlns:a16="http://schemas.microsoft.com/office/drawing/2014/main" id="{5760D87A-65C8-6840-B3E2-9504F1ECE6CF}"/>
              </a:ext>
            </a:extLst>
          </p:cNvPr>
          <p:cNvSpPr/>
          <p:nvPr/>
        </p:nvSpPr>
        <p:spPr>
          <a:xfrm>
            <a:off x="2866645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29">
            <a:extLst>
              <a:ext uri="{FF2B5EF4-FFF2-40B4-BE49-F238E27FC236}">
                <a16:creationId xmlns:a16="http://schemas.microsoft.com/office/drawing/2014/main" id="{172B0AFF-1DED-7642-BF85-17861F58DC61}"/>
              </a:ext>
            </a:extLst>
          </p:cNvPr>
          <p:cNvSpPr/>
          <p:nvPr/>
        </p:nvSpPr>
        <p:spPr>
          <a:xfrm>
            <a:off x="6529500" y="3995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n 31">
            <a:extLst>
              <a:ext uri="{FF2B5EF4-FFF2-40B4-BE49-F238E27FC236}">
                <a16:creationId xmlns:a16="http://schemas.microsoft.com/office/drawing/2014/main" id="{CFB81EF3-8E51-6049-B6DB-CE435B99DCBB}"/>
              </a:ext>
            </a:extLst>
          </p:cNvPr>
          <p:cNvSpPr/>
          <p:nvPr/>
        </p:nvSpPr>
        <p:spPr>
          <a:xfrm>
            <a:off x="5958000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33">
            <a:extLst>
              <a:ext uri="{FF2B5EF4-FFF2-40B4-BE49-F238E27FC236}">
                <a16:creationId xmlns:a16="http://schemas.microsoft.com/office/drawing/2014/main" id="{96D1CDE0-AA3D-BC43-81AE-D8159055636C}"/>
              </a:ext>
            </a:extLst>
          </p:cNvPr>
          <p:cNvSpPr/>
          <p:nvPr/>
        </p:nvSpPr>
        <p:spPr>
          <a:xfrm>
            <a:off x="4254500" y="4629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41">
            <a:extLst>
              <a:ext uri="{FF2B5EF4-FFF2-40B4-BE49-F238E27FC236}">
                <a16:creationId xmlns:a16="http://schemas.microsoft.com/office/drawing/2014/main" id="{A30F78F2-E163-B94D-B26E-82CA040AD2CB}"/>
              </a:ext>
            </a:extLst>
          </p:cNvPr>
          <p:cNvSpPr/>
          <p:nvPr/>
        </p:nvSpPr>
        <p:spPr>
          <a:xfrm>
            <a:off x="4942000" y="4757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Can 56">
            <a:extLst>
              <a:ext uri="{FF2B5EF4-FFF2-40B4-BE49-F238E27FC236}">
                <a16:creationId xmlns:a16="http://schemas.microsoft.com/office/drawing/2014/main" id="{30C50F5F-42A1-D74D-858B-25CA9D23650B}"/>
              </a:ext>
            </a:extLst>
          </p:cNvPr>
          <p:cNvSpPr/>
          <p:nvPr/>
        </p:nvSpPr>
        <p:spPr>
          <a:xfrm>
            <a:off x="4327145" y="32963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E67E536F-F627-6E4A-B69F-39B0A29157C8}"/>
              </a:ext>
            </a:extLst>
          </p:cNvPr>
          <p:cNvCxnSpPr>
            <a:cxnSpLocks/>
          </p:cNvCxnSpPr>
          <p:nvPr/>
        </p:nvCxnSpPr>
        <p:spPr>
          <a:xfrm>
            <a:off x="469158" y="2425452"/>
            <a:ext cx="7570683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7">
            <a:extLst>
              <a:ext uri="{FF2B5EF4-FFF2-40B4-BE49-F238E27FC236}">
                <a16:creationId xmlns:a16="http://schemas.microsoft.com/office/drawing/2014/main" id="{318F1E81-DEE0-384F-B51F-4EA0C6103ED3}"/>
              </a:ext>
            </a:extLst>
          </p:cNvPr>
          <p:cNvSpPr/>
          <p:nvPr/>
        </p:nvSpPr>
        <p:spPr>
          <a:xfrm>
            <a:off x="8092958" y="2285542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 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id="{E3CBBE85-6F04-924A-BF9F-D313D6F94FC3}"/>
              </a:ext>
            </a:extLst>
          </p:cNvPr>
          <p:cNvSpPr/>
          <p:nvPr/>
        </p:nvSpPr>
        <p:spPr>
          <a:xfrm>
            <a:off x="1587501" y="4445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id="{C8EA8E81-FBEE-5A4D-892F-18FAE71550F7}"/>
              </a:ext>
            </a:extLst>
          </p:cNvPr>
          <p:cNvSpPr/>
          <p:nvPr/>
        </p:nvSpPr>
        <p:spPr>
          <a:xfrm>
            <a:off x="755576" y="2069306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67051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3B2CA3-5F28-7B45-B2CF-86E777C0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Will CSN matches update order?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6EFE2D-FC5F-F443-AAE8-C00ABEDBA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845336"/>
          </a:xfrm>
        </p:spPr>
        <p:txBody>
          <a:bodyPr/>
          <a:lstStyle/>
          <a:p>
            <a:r>
              <a:rPr kumimoji="1" lang="en-US" altLang="zh-CN" dirty="0"/>
              <a:t>Not always. The primary can see newer updates before the old ones, as long as they don’t have casualty relationship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90791D-B55F-9148-A424-252CEAB9E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76</a:t>
            </a:fld>
            <a:endParaRPr lang="zh-CN" altLang="en-US" dirty="0"/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1A976FC8-2A18-324A-88BC-5CB7218E6869}"/>
              </a:ext>
            </a:extLst>
          </p:cNvPr>
          <p:cNvSpPr/>
          <p:nvPr/>
        </p:nvSpPr>
        <p:spPr>
          <a:xfrm>
            <a:off x="4889500" y="3048000"/>
            <a:ext cx="102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Primary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10">
            <a:extLst>
              <a:ext uri="{FF2B5EF4-FFF2-40B4-BE49-F238E27FC236}">
                <a16:creationId xmlns:a16="http://schemas.microsoft.com/office/drawing/2014/main" id="{76DC3AF0-77C9-6D4A-BBE0-B2C7CBDECE4A}"/>
              </a:ext>
            </a:extLst>
          </p:cNvPr>
          <p:cNvSpPr/>
          <p:nvPr/>
        </p:nvSpPr>
        <p:spPr>
          <a:xfrm>
            <a:off x="1841500" y="3867835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17">
            <a:extLst>
              <a:ext uri="{FF2B5EF4-FFF2-40B4-BE49-F238E27FC236}">
                <a16:creationId xmlns:a16="http://schemas.microsoft.com/office/drawing/2014/main" id="{5760D87A-65C8-6840-B3E2-9504F1ECE6CF}"/>
              </a:ext>
            </a:extLst>
          </p:cNvPr>
          <p:cNvSpPr/>
          <p:nvPr/>
        </p:nvSpPr>
        <p:spPr>
          <a:xfrm>
            <a:off x="2866645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29">
            <a:extLst>
              <a:ext uri="{FF2B5EF4-FFF2-40B4-BE49-F238E27FC236}">
                <a16:creationId xmlns:a16="http://schemas.microsoft.com/office/drawing/2014/main" id="{172B0AFF-1DED-7642-BF85-17861F58DC61}"/>
              </a:ext>
            </a:extLst>
          </p:cNvPr>
          <p:cNvSpPr/>
          <p:nvPr/>
        </p:nvSpPr>
        <p:spPr>
          <a:xfrm>
            <a:off x="6529500" y="3995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n 31">
            <a:extLst>
              <a:ext uri="{FF2B5EF4-FFF2-40B4-BE49-F238E27FC236}">
                <a16:creationId xmlns:a16="http://schemas.microsoft.com/office/drawing/2014/main" id="{CFB81EF3-8E51-6049-B6DB-CE435B99DCBB}"/>
              </a:ext>
            </a:extLst>
          </p:cNvPr>
          <p:cNvSpPr/>
          <p:nvPr/>
        </p:nvSpPr>
        <p:spPr>
          <a:xfrm>
            <a:off x="5958000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33">
            <a:extLst>
              <a:ext uri="{FF2B5EF4-FFF2-40B4-BE49-F238E27FC236}">
                <a16:creationId xmlns:a16="http://schemas.microsoft.com/office/drawing/2014/main" id="{96D1CDE0-AA3D-BC43-81AE-D8159055636C}"/>
              </a:ext>
            </a:extLst>
          </p:cNvPr>
          <p:cNvSpPr/>
          <p:nvPr/>
        </p:nvSpPr>
        <p:spPr>
          <a:xfrm>
            <a:off x="4254500" y="4629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41">
            <a:extLst>
              <a:ext uri="{FF2B5EF4-FFF2-40B4-BE49-F238E27FC236}">
                <a16:creationId xmlns:a16="http://schemas.microsoft.com/office/drawing/2014/main" id="{A30F78F2-E163-B94D-B26E-82CA040AD2CB}"/>
              </a:ext>
            </a:extLst>
          </p:cNvPr>
          <p:cNvSpPr/>
          <p:nvPr/>
        </p:nvSpPr>
        <p:spPr>
          <a:xfrm>
            <a:off x="4942000" y="4757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Can 56">
            <a:extLst>
              <a:ext uri="{FF2B5EF4-FFF2-40B4-BE49-F238E27FC236}">
                <a16:creationId xmlns:a16="http://schemas.microsoft.com/office/drawing/2014/main" id="{30C50F5F-42A1-D74D-858B-25CA9D23650B}"/>
              </a:ext>
            </a:extLst>
          </p:cNvPr>
          <p:cNvSpPr/>
          <p:nvPr/>
        </p:nvSpPr>
        <p:spPr>
          <a:xfrm>
            <a:off x="4327145" y="32963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E67E536F-F627-6E4A-B69F-39B0A29157C8}"/>
              </a:ext>
            </a:extLst>
          </p:cNvPr>
          <p:cNvCxnSpPr>
            <a:cxnSpLocks/>
          </p:cNvCxnSpPr>
          <p:nvPr/>
        </p:nvCxnSpPr>
        <p:spPr>
          <a:xfrm>
            <a:off x="469158" y="2425452"/>
            <a:ext cx="7570683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7">
            <a:extLst>
              <a:ext uri="{FF2B5EF4-FFF2-40B4-BE49-F238E27FC236}">
                <a16:creationId xmlns:a16="http://schemas.microsoft.com/office/drawing/2014/main" id="{318F1E81-DEE0-384F-B51F-4EA0C6103ED3}"/>
              </a:ext>
            </a:extLst>
          </p:cNvPr>
          <p:cNvSpPr/>
          <p:nvPr/>
        </p:nvSpPr>
        <p:spPr>
          <a:xfrm>
            <a:off x="8092958" y="2285542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 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id="{E3CBBE85-6F04-924A-BF9F-D313D6F94FC3}"/>
              </a:ext>
            </a:extLst>
          </p:cNvPr>
          <p:cNvSpPr/>
          <p:nvPr/>
        </p:nvSpPr>
        <p:spPr>
          <a:xfrm>
            <a:off x="1587501" y="4445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id="{C8EA8E81-FBEE-5A4D-892F-18FAE71550F7}"/>
              </a:ext>
            </a:extLst>
          </p:cNvPr>
          <p:cNvSpPr/>
          <p:nvPr/>
        </p:nvSpPr>
        <p:spPr>
          <a:xfrm>
            <a:off x="755576" y="2069306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7" name="Rectangle 37">
            <a:extLst>
              <a:ext uri="{FF2B5EF4-FFF2-40B4-BE49-F238E27FC236}">
                <a16:creationId xmlns:a16="http://schemas.microsoft.com/office/drawing/2014/main" id="{1F3B8418-ED77-F14A-BFC1-6DF7BE4F8BBA}"/>
              </a:ext>
            </a:extLst>
          </p:cNvPr>
          <p:cNvSpPr/>
          <p:nvPr/>
        </p:nvSpPr>
        <p:spPr>
          <a:xfrm>
            <a:off x="6123596" y="456633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ectangle 37">
            <a:extLst>
              <a:ext uri="{FF2B5EF4-FFF2-40B4-BE49-F238E27FC236}">
                <a16:creationId xmlns:a16="http://schemas.microsoft.com/office/drawing/2014/main" id="{6DA4E0AF-2C3C-6A4F-80EA-26871CCAD501}"/>
              </a:ext>
            </a:extLst>
          </p:cNvPr>
          <p:cNvSpPr/>
          <p:nvPr/>
        </p:nvSpPr>
        <p:spPr>
          <a:xfrm>
            <a:off x="2032254" y="247951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38500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3B2CA3-5F28-7B45-B2CF-86E777C0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Will CSN matches update order?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6EFE2D-FC5F-F443-AAE8-C00ABEDBA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845336"/>
          </a:xfrm>
        </p:spPr>
        <p:txBody>
          <a:bodyPr/>
          <a:lstStyle/>
          <a:p>
            <a:r>
              <a:rPr kumimoji="1" lang="en-US" altLang="zh-CN" dirty="0"/>
              <a:t>Not always. The primary can see newer updates before the old ones, as long as they don’t have casualty relationship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90791D-B55F-9148-A424-252CEAB9E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77</a:t>
            </a:fld>
            <a:endParaRPr lang="zh-CN" altLang="en-US" dirty="0"/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1A976FC8-2A18-324A-88BC-5CB7218E6869}"/>
              </a:ext>
            </a:extLst>
          </p:cNvPr>
          <p:cNvSpPr/>
          <p:nvPr/>
        </p:nvSpPr>
        <p:spPr>
          <a:xfrm>
            <a:off x="4889500" y="3048000"/>
            <a:ext cx="102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Primary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10">
            <a:extLst>
              <a:ext uri="{FF2B5EF4-FFF2-40B4-BE49-F238E27FC236}">
                <a16:creationId xmlns:a16="http://schemas.microsoft.com/office/drawing/2014/main" id="{76DC3AF0-77C9-6D4A-BBE0-B2C7CBDECE4A}"/>
              </a:ext>
            </a:extLst>
          </p:cNvPr>
          <p:cNvSpPr/>
          <p:nvPr/>
        </p:nvSpPr>
        <p:spPr>
          <a:xfrm>
            <a:off x="1841500" y="3867835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17">
            <a:extLst>
              <a:ext uri="{FF2B5EF4-FFF2-40B4-BE49-F238E27FC236}">
                <a16:creationId xmlns:a16="http://schemas.microsoft.com/office/drawing/2014/main" id="{5760D87A-65C8-6840-B3E2-9504F1ECE6CF}"/>
              </a:ext>
            </a:extLst>
          </p:cNvPr>
          <p:cNvSpPr/>
          <p:nvPr/>
        </p:nvSpPr>
        <p:spPr>
          <a:xfrm>
            <a:off x="2866645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29">
            <a:extLst>
              <a:ext uri="{FF2B5EF4-FFF2-40B4-BE49-F238E27FC236}">
                <a16:creationId xmlns:a16="http://schemas.microsoft.com/office/drawing/2014/main" id="{172B0AFF-1DED-7642-BF85-17861F58DC61}"/>
              </a:ext>
            </a:extLst>
          </p:cNvPr>
          <p:cNvSpPr/>
          <p:nvPr/>
        </p:nvSpPr>
        <p:spPr>
          <a:xfrm>
            <a:off x="6529500" y="3995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n 31">
            <a:extLst>
              <a:ext uri="{FF2B5EF4-FFF2-40B4-BE49-F238E27FC236}">
                <a16:creationId xmlns:a16="http://schemas.microsoft.com/office/drawing/2014/main" id="{CFB81EF3-8E51-6049-B6DB-CE435B99DCBB}"/>
              </a:ext>
            </a:extLst>
          </p:cNvPr>
          <p:cNvSpPr/>
          <p:nvPr/>
        </p:nvSpPr>
        <p:spPr>
          <a:xfrm>
            <a:off x="5958000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33">
            <a:extLst>
              <a:ext uri="{FF2B5EF4-FFF2-40B4-BE49-F238E27FC236}">
                <a16:creationId xmlns:a16="http://schemas.microsoft.com/office/drawing/2014/main" id="{96D1CDE0-AA3D-BC43-81AE-D8159055636C}"/>
              </a:ext>
            </a:extLst>
          </p:cNvPr>
          <p:cNvSpPr/>
          <p:nvPr/>
        </p:nvSpPr>
        <p:spPr>
          <a:xfrm>
            <a:off x="4254500" y="4629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41">
            <a:extLst>
              <a:ext uri="{FF2B5EF4-FFF2-40B4-BE49-F238E27FC236}">
                <a16:creationId xmlns:a16="http://schemas.microsoft.com/office/drawing/2014/main" id="{A30F78F2-E163-B94D-B26E-82CA040AD2CB}"/>
              </a:ext>
            </a:extLst>
          </p:cNvPr>
          <p:cNvSpPr/>
          <p:nvPr/>
        </p:nvSpPr>
        <p:spPr>
          <a:xfrm>
            <a:off x="4942000" y="4757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Can 56">
            <a:extLst>
              <a:ext uri="{FF2B5EF4-FFF2-40B4-BE49-F238E27FC236}">
                <a16:creationId xmlns:a16="http://schemas.microsoft.com/office/drawing/2014/main" id="{30C50F5F-42A1-D74D-858B-25CA9D23650B}"/>
              </a:ext>
            </a:extLst>
          </p:cNvPr>
          <p:cNvSpPr/>
          <p:nvPr/>
        </p:nvSpPr>
        <p:spPr>
          <a:xfrm>
            <a:off x="4327145" y="32963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E67E536F-F627-6E4A-B69F-39B0A29157C8}"/>
              </a:ext>
            </a:extLst>
          </p:cNvPr>
          <p:cNvCxnSpPr>
            <a:cxnSpLocks/>
          </p:cNvCxnSpPr>
          <p:nvPr/>
        </p:nvCxnSpPr>
        <p:spPr>
          <a:xfrm>
            <a:off x="469158" y="2425452"/>
            <a:ext cx="7570683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7">
            <a:extLst>
              <a:ext uri="{FF2B5EF4-FFF2-40B4-BE49-F238E27FC236}">
                <a16:creationId xmlns:a16="http://schemas.microsoft.com/office/drawing/2014/main" id="{318F1E81-DEE0-384F-B51F-4EA0C6103ED3}"/>
              </a:ext>
            </a:extLst>
          </p:cNvPr>
          <p:cNvSpPr/>
          <p:nvPr/>
        </p:nvSpPr>
        <p:spPr>
          <a:xfrm>
            <a:off x="8092958" y="2285542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 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id="{E3CBBE85-6F04-924A-BF9F-D313D6F94FC3}"/>
              </a:ext>
            </a:extLst>
          </p:cNvPr>
          <p:cNvSpPr/>
          <p:nvPr/>
        </p:nvSpPr>
        <p:spPr>
          <a:xfrm>
            <a:off x="1587501" y="4445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id="{C8EA8E81-FBEE-5A4D-892F-18FAE71550F7}"/>
              </a:ext>
            </a:extLst>
          </p:cNvPr>
          <p:cNvSpPr/>
          <p:nvPr/>
        </p:nvSpPr>
        <p:spPr>
          <a:xfrm>
            <a:off x="755576" y="2069306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7" name="Rectangle 37">
            <a:extLst>
              <a:ext uri="{FF2B5EF4-FFF2-40B4-BE49-F238E27FC236}">
                <a16:creationId xmlns:a16="http://schemas.microsoft.com/office/drawing/2014/main" id="{1F3B8418-ED77-F14A-BFC1-6DF7BE4F8BBA}"/>
              </a:ext>
            </a:extLst>
          </p:cNvPr>
          <p:cNvSpPr/>
          <p:nvPr/>
        </p:nvSpPr>
        <p:spPr>
          <a:xfrm>
            <a:off x="6123596" y="456633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ectangle 37">
            <a:extLst>
              <a:ext uri="{FF2B5EF4-FFF2-40B4-BE49-F238E27FC236}">
                <a16:creationId xmlns:a16="http://schemas.microsoft.com/office/drawing/2014/main" id="{6DA4E0AF-2C3C-6A4F-80EA-26871CCAD501}"/>
              </a:ext>
            </a:extLst>
          </p:cNvPr>
          <p:cNvSpPr/>
          <p:nvPr/>
        </p:nvSpPr>
        <p:spPr>
          <a:xfrm>
            <a:off x="2032254" y="247951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AB8CACF6-1E4F-CC40-83EC-66379CB3FEE4}"/>
              </a:ext>
            </a:extLst>
          </p:cNvPr>
          <p:cNvSpPr/>
          <p:nvPr/>
        </p:nvSpPr>
        <p:spPr>
          <a:xfrm>
            <a:off x="3208791" y="43758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1" name="Straight Arrow Connector 11">
            <a:extLst>
              <a:ext uri="{FF2B5EF4-FFF2-40B4-BE49-F238E27FC236}">
                <a16:creationId xmlns:a16="http://schemas.microsoft.com/office/drawing/2014/main" id="{D8F4225A-1A9A-9B49-B799-1BA5FD279F0B}"/>
              </a:ext>
            </a:extLst>
          </p:cNvPr>
          <p:cNvCxnSpPr/>
          <p:nvPr/>
        </p:nvCxnSpPr>
        <p:spPr>
          <a:xfrm>
            <a:off x="3238500" y="4129563"/>
            <a:ext cx="1016000" cy="635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5">
            <a:extLst>
              <a:ext uri="{FF2B5EF4-FFF2-40B4-BE49-F238E27FC236}">
                <a16:creationId xmlns:a16="http://schemas.microsoft.com/office/drawing/2014/main" id="{FFE643BF-9106-2B4E-B8E0-F286DBD48267}"/>
              </a:ext>
            </a:extLst>
          </p:cNvPr>
          <p:cNvSpPr/>
          <p:nvPr/>
        </p:nvSpPr>
        <p:spPr>
          <a:xfrm>
            <a:off x="3108296" y="2068956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4" name="Rectangle 38">
            <a:extLst>
              <a:ext uri="{FF2B5EF4-FFF2-40B4-BE49-F238E27FC236}">
                <a16:creationId xmlns:a16="http://schemas.microsoft.com/office/drawing/2014/main" id="{02AD07D6-E688-BC42-86A7-36C4D4D45FDC}"/>
              </a:ext>
            </a:extLst>
          </p:cNvPr>
          <p:cNvSpPr/>
          <p:nvPr/>
        </p:nvSpPr>
        <p:spPr>
          <a:xfrm>
            <a:off x="3302002" y="4953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44742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3B2CA3-5F28-7B45-B2CF-86E777C0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Will CSN matches update order?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6EFE2D-FC5F-F443-AAE8-C00ABEDBA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845336"/>
          </a:xfrm>
        </p:spPr>
        <p:txBody>
          <a:bodyPr/>
          <a:lstStyle/>
          <a:p>
            <a:r>
              <a:rPr kumimoji="1" lang="en-US" altLang="zh-CN" dirty="0"/>
              <a:t>Not always. The primary can see newer updates before the old ones, as long as they don’t have casualty relationship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90791D-B55F-9148-A424-252CEAB9E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78</a:t>
            </a:fld>
            <a:endParaRPr lang="zh-CN" altLang="en-US" dirty="0"/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1A976FC8-2A18-324A-88BC-5CB7218E6869}"/>
              </a:ext>
            </a:extLst>
          </p:cNvPr>
          <p:cNvSpPr/>
          <p:nvPr/>
        </p:nvSpPr>
        <p:spPr>
          <a:xfrm>
            <a:off x="4889500" y="3048000"/>
            <a:ext cx="102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Primary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10">
            <a:extLst>
              <a:ext uri="{FF2B5EF4-FFF2-40B4-BE49-F238E27FC236}">
                <a16:creationId xmlns:a16="http://schemas.microsoft.com/office/drawing/2014/main" id="{76DC3AF0-77C9-6D4A-BBE0-B2C7CBDECE4A}"/>
              </a:ext>
            </a:extLst>
          </p:cNvPr>
          <p:cNvSpPr/>
          <p:nvPr/>
        </p:nvSpPr>
        <p:spPr>
          <a:xfrm>
            <a:off x="1841500" y="3867835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17">
            <a:extLst>
              <a:ext uri="{FF2B5EF4-FFF2-40B4-BE49-F238E27FC236}">
                <a16:creationId xmlns:a16="http://schemas.microsoft.com/office/drawing/2014/main" id="{5760D87A-65C8-6840-B3E2-9504F1ECE6CF}"/>
              </a:ext>
            </a:extLst>
          </p:cNvPr>
          <p:cNvSpPr/>
          <p:nvPr/>
        </p:nvSpPr>
        <p:spPr>
          <a:xfrm>
            <a:off x="2866645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29">
            <a:extLst>
              <a:ext uri="{FF2B5EF4-FFF2-40B4-BE49-F238E27FC236}">
                <a16:creationId xmlns:a16="http://schemas.microsoft.com/office/drawing/2014/main" id="{172B0AFF-1DED-7642-BF85-17861F58DC61}"/>
              </a:ext>
            </a:extLst>
          </p:cNvPr>
          <p:cNvSpPr/>
          <p:nvPr/>
        </p:nvSpPr>
        <p:spPr>
          <a:xfrm>
            <a:off x="6529500" y="3995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n 31">
            <a:extLst>
              <a:ext uri="{FF2B5EF4-FFF2-40B4-BE49-F238E27FC236}">
                <a16:creationId xmlns:a16="http://schemas.microsoft.com/office/drawing/2014/main" id="{CFB81EF3-8E51-6049-B6DB-CE435B99DCBB}"/>
              </a:ext>
            </a:extLst>
          </p:cNvPr>
          <p:cNvSpPr/>
          <p:nvPr/>
        </p:nvSpPr>
        <p:spPr>
          <a:xfrm>
            <a:off x="5958000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33">
            <a:extLst>
              <a:ext uri="{FF2B5EF4-FFF2-40B4-BE49-F238E27FC236}">
                <a16:creationId xmlns:a16="http://schemas.microsoft.com/office/drawing/2014/main" id="{96D1CDE0-AA3D-BC43-81AE-D8159055636C}"/>
              </a:ext>
            </a:extLst>
          </p:cNvPr>
          <p:cNvSpPr/>
          <p:nvPr/>
        </p:nvSpPr>
        <p:spPr>
          <a:xfrm>
            <a:off x="4254500" y="4629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41">
            <a:extLst>
              <a:ext uri="{FF2B5EF4-FFF2-40B4-BE49-F238E27FC236}">
                <a16:creationId xmlns:a16="http://schemas.microsoft.com/office/drawing/2014/main" id="{A30F78F2-E163-B94D-B26E-82CA040AD2CB}"/>
              </a:ext>
            </a:extLst>
          </p:cNvPr>
          <p:cNvSpPr/>
          <p:nvPr/>
        </p:nvSpPr>
        <p:spPr>
          <a:xfrm>
            <a:off x="4942000" y="4757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Can 56">
            <a:extLst>
              <a:ext uri="{FF2B5EF4-FFF2-40B4-BE49-F238E27FC236}">
                <a16:creationId xmlns:a16="http://schemas.microsoft.com/office/drawing/2014/main" id="{30C50F5F-42A1-D74D-858B-25CA9D23650B}"/>
              </a:ext>
            </a:extLst>
          </p:cNvPr>
          <p:cNvSpPr/>
          <p:nvPr/>
        </p:nvSpPr>
        <p:spPr>
          <a:xfrm>
            <a:off x="4327145" y="32963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E67E536F-F627-6E4A-B69F-39B0A29157C8}"/>
              </a:ext>
            </a:extLst>
          </p:cNvPr>
          <p:cNvCxnSpPr>
            <a:cxnSpLocks/>
          </p:cNvCxnSpPr>
          <p:nvPr/>
        </p:nvCxnSpPr>
        <p:spPr>
          <a:xfrm>
            <a:off x="469158" y="2425452"/>
            <a:ext cx="7570683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7">
            <a:extLst>
              <a:ext uri="{FF2B5EF4-FFF2-40B4-BE49-F238E27FC236}">
                <a16:creationId xmlns:a16="http://schemas.microsoft.com/office/drawing/2014/main" id="{318F1E81-DEE0-384F-B51F-4EA0C6103ED3}"/>
              </a:ext>
            </a:extLst>
          </p:cNvPr>
          <p:cNvSpPr/>
          <p:nvPr/>
        </p:nvSpPr>
        <p:spPr>
          <a:xfrm>
            <a:off x="8092958" y="2285542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 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id="{E3CBBE85-6F04-924A-BF9F-D313D6F94FC3}"/>
              </a:ext>
            </a:extLst>
          </p:cNvPr>
          <p:cNvSpPr/>
          <p:nvPr/>
        </p:nvSpPr>
        <p:spPr>
          <a:xfrm>
            <a:off x="1587501" y="4445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id="{C8EA8E81-FBEE-5A4D-892F-18FAE71550F7}"/>
              </a:ext>
            </a:extLst>
          </p:cNvPr>
          <p:cNvSpPr/>
          <p:nvPr/>
        </p:nvSpPr>
        <p:spPr>
          <a:xfrm>
            <a:off x="755576" y="2069306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7" name="Rectangle 37">
            <a:extLst>
              <a:ext uri="{FF2B5EF4-FFF2-40B4-BE49-F238E27FC236}">
                <a16:creationId xmlns:a16="http://schemas.microsoft.com/office/drawing/2014/main" id="{1F3B8418-ED77-F14A-BFC1-6DF7BE4F8BBA}"/>
              </a:ext>
            </a:extLst>
          </p:cNvPr>
          <p:cNvSpPr/>
          <p:nvPr/>
        </p:nvSpPr>
        <p:spPr>
          <a:xfrm>
            <a:off x="6123596" y="456633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ectangle 37">
            <a:extLst>
              <a:ext uri="{FF2B5EF4-FFF2-40B4-BE49-F238E27FC236}">
                <a16:creationId xmlns:a16="http://schemas.microsoft.com/office/drawing/2014/main" id="{6DA4E0AF-2C3C-6A4F-80EA-26871CCAD501}"/>
              </a:ext>
            </a:extLst>
          </p:cNvPr>
          <p:cNvSpPr/>
          <p:nvPr/>
        </p:nvSpPr>
        <p:spPr>
          <a:xfrm>
            <a:off x="2032254" y="247951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AB8CACF6-1E4F-CC40-83EC-66379CB3FEE4}"/>
              </a:ext>
            </a:extLst>
          </p:cNvPr>
          <p:cNvSpPr/>
          <p:nvPr/>
        </p:nvSpPr>
        <p:spPr>
          <a:xfrm>
            <a:off x="3208791" y="43758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1" name="Straight Arrow Connector 11">
            <a:extLst>
              <a:ext uri="{FF2B5EF4-FFF2-40B4-BE49-F238E27FC236}">
                <a16:creationId xmlns:a16="http://schemas.microsoft.com/office/drawing/2014/main" id="{D8F4225A-1A9A-9B49-B799-1BA5FD279F0B}"/>
              </a:ext>
            </a:extLst>
          </p:cNvPr>
          <p:cNvCxnSpPr/>
          <p:nvPr/>
        </p:nvCxnSpPr>
        <p:spPr>
          <a:xfrm>
            <a:off x="3238500" y="4129563"/>
            <a:ext cx="1016000" cy="635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5">
            <a:extLst>
              <a:ext uri="{FF2B5EF4-FFF2-40B4-BE49-F238E27FC236}">
                <a16:creationId xmlns:a16="http://schemas.microsoft.com/office/drawing/2014/main" id="{FFE643BF-9106-2B4E-B8E0-F286DBD48267}"/>
              </a:ext>
            </a:extLst>
          </p:cNvPr>
          <p:cNvSpPr/>
          <p:nvPr/>
        </p:nvSpPr>
        <p:spPr>
          <a:xfrm>
            <a:off x="3108296" y="2068956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02A9757D-00FB-F84D-AE17-C7A34D89BF9A}"/>
              </a:ext>
            </a:extLst>
          </p:cNvPr>
          <p:cNvSpPr/>
          <p:nvPr/>
        </p:nvSpPr>
        <p:spPr>
          <a:xfrm>
            <a:off x="4025776" y="2450508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8">
            <a:extLst>
              <a:ext uri="{FF2B5EF4-FFF2-40B4-BE49-F238E27FC236}">
                <a16:creationId xmlns:a16="http://schemas.microsoft.com/office/drawing/2014/main" id="{E752C5F0-A008-C14D-86B6-CE54ADDF35B8}"/>
              </a:ext>
            </a:extLst>
          </p:cNvPr>
          <p:cNvSpPr/>
          <p:nvPr/>
        </p:nvSpPr>
        <p:spPr>
          <a:xfrm>
            <a:off x="3302002" y="4953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Freeform 47">
            <a:extLst>
              <a:ext uri="{FF2B5EF4-FFF2-40B4-BE49-F238E27FC236}">
                <a16:creationId xmlns:a16="http://schemas.microsoft.com/office/drawing/2014/main" id="{5C1E9466-3CEC-394D-8F16-9A18109FEEA3}"/>
              </a:ext>
            </a:extLst>
          </p:cNvPr>
          <p:cNvSpPr/>
          <p:nvPr/>
        </p:nvSpPr>
        <p:spPr>
          <a:xfrm>
            <a:off x="4617983" y="4129562"/>
            <a:ext cx="1291518" cy="631652"/>
          </a:xfrm>
          <a:custGeom>
            <a:avLst/>
            <a:gdLst>
              <a:gd name="connsiteX0" fmla="*/ 1608083 w 1608083"/>
              <a:gd name="connsiteY0" fmla="*/ 42879 h 815389"/>
              <a:gd name="connsiteX1" fmla="*/ 614855 w 1608083"/>
              <a:gd name="connsiteY1" fmla="*/ 27113 h 815389"/>
              <a:gd name="connsiteX2" fmla="*/ 78828 w 1608083"/>
              <a:gd name="connsiteY2" fmla="*/ 358189 h 815389"/>
              <a:gd name="connsiteX3" fmla="*/ 331076 w 1608083"/>
              <a:gd name="connsiteY3" fmla="*/ 578906 h 815389"/>
              <a:gd name="connsiteX4" fmla="*/ 0 w 1608083"/>
              <a:gd name="connsiteY4" fmla="*/ 815389 h 815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083" h="815389">
                <a:moveTo>
                  <a:pt x="1608083" y="42879"/>
                </a:moveTo>
                <a:cubicBezTo>
                  <a:pt x="1238907" y="8720"/>
                  <a:pt x="869731" y="-25439"/>
                  <a:pt x="614855" y="27113"/>
                </a:cubicBezTo>
                <a:cubicBezTo>
                  <a:pt x="359979" y="79665"/>
                  <a:pt x="126125" y="266223"/>
                  <a:pt x="78828" y="358189"/>
                </a:cubicBezTo>
                <a:cubicBezTo>
                  <a:pt x="31531" y="450155"/>
                  <a:pt x="344214" y="502706"/>
                  <a:pt x="331076" y="578906"/>
                </a:cubicBezTo>
                <a:cubicBezTo>
                  <a:pt x="317938" y="655106"/>
                  <a:pt x="158969" y="735247"/>
                  <a:pt x="0" y="815389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7" name="Rectangle 27">
            <a:extLst>
              <a:ext uri="{FF2B5EF4-FFF2-40B4-BE49-F238E27FC236}">
                <a16:creationId xmlns:a16="http://schemas.microsoft.com/office/drawing/2014/main" id="{3AF46B81-AE0B-204F-A272-661C96994FE0}"/>
              </a:ext>
            </a:extLst>
          </p:cNvPr>
          <p:cNvSpPr/>
          <p:nvPr/>
        </p:nvSpPr>
        <p:spPr>
          <a:xfrm>
            <a:off x="4857951" y="41853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8" name="Rectangle 39">
            <a:extLst>
              <a:ext uri="{FF2B5EF4-FFF2-40B4-BE49-F238E27FC236}">
                <a16:creationId xmlns:a16="http://schemas.microsoft.com/office/drawing/2014/main" id="{E76C394B-71CC-574B-9AA4-392BDA8D68A8}"/>
              </a:ext>
            </a:extLst>
          </p:cNvPr>
          <p:cNvSpPr/>
          <p:nvPr/>
        </p:nvSpPr>
        <p:spPr>
          <a:xfrm>
            <a:off x="3302000" y="5266705"/>
            <a:ext cx="1778000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</a:p>
        </p:txBody>
      </p:sp>
    </p:spTree>
    <p:extLst>
      <p:ext uri="{BB962C8B-B14F-4D97-AF65-F5344CB8AC3E}">
        <p14:creationId xmlns:p14="http://schemas.microsoft.com/office/powerpoint/2010/main" val="19652570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3B2CA3-5F28-7B45-B2CF-86E777C0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Will CSN matches update order?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6EFE2D-FC5F-F443-AAE8-C00ABEDBA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845336"/>
          </a:xfrm>
        </p:spPr>
        <p:txBody>
          <a:bodyPr/>
          <a:lstStyle/>
          <a:p>
            <a:r>
              <a:rPr kumimoji="1" lang="en-US" altLang="zh-CN" dirty="0"/>
              <a:t>Not always. The primary can see newer updates before the old ones, as long as they don’t have casualty relationship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90791D-B55F-9148-A424-252CEAB9E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79</a:t>
            </a:fld>
            <a:endParaRPr lang="zh-CN" altLang="en-US" dirty="0"/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1A976FC8-2A18-324A-88BC-5CB7218E6869}"/>
              </a:ext>
            </a:extLst>
          </p:cNvPr>
          <p:cNvSpPr/>
          <p:nvPr/>
        </p:nvSpPr>
        <p:spPr>
          <a:xfrm>
            <a:off x="4889500" y="3048000"/>
            <a:ext cx="102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Primary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10">
            <a:extLst>
              <a:ext uri="{FF2B5EF4-FFF2-40B4-BE49-F238E27FC236}">
                <a16:creationId xmlns:a16="http://schemas.microsoft.com/office/drawing/2014/main" id="{76DC3AF0-77C9-6D4A-BBE0-B2C7CBDECE4A}"/>
              </a:ext>
            </a:extLst>
          </p:cNvPr>
          <p:cNvSpPr/>
          <p:nvPr/>
        </p:nvSpPr>
        <p:spPr>
          <a:xfrm>
            <a:off x="1841500" y="3867835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17">
            <a:extLst>
              <a:ext uri="{FF2B5EF4-FFF2-40B4-BE49-F238E27FC236}">
                <a16:creationId xmlns:a16="http://schemas.microsoft.com/office/drawing/2014/main" id="{5760D87A-65C8-6840-B3E2-9504F1ECE6CF}"/>
              </a:ext>
            </a:extLst>
          </p:cNvPr>
          <p:cNvSpPr/>
          <p:nvPr/>
        </p:nvSpPr>
        <p:spPr>
          <a:xfrm>
            <a:off x="2866645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29">
            <a:extLst>
              <a:ext uri="{FF2B5EF4-FFF2-40B4-BE49-F238E27FC236}">
                <a16:creationId xmlns:a16="http://schemas.microsoft.com/office/drawing/2014/main" id="{172B0AFF-1DED-7642-BF85-17861F58DC61}"/>
              </a:ext>
            </a:extLst>
          </p:cNvPr>
          <p:cNvSpPr/>
          <p:nvPr/>
        </p:nvSpPr>
        <p:spPr>
          <a:xfrm>
            <a:off x="6529500" y="3995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n 31">
            <a:extLst>
              <a:ext uri="{FF2B5EF4-FFF2-40B4-BE49-F238E27FC236}">
                <a16:creationId xmlns:a16="http://schemas.microsoft.com/office/drawing/2014/main" id="{CFB81EF3-8E51-6049-B6DB-CE435B99DCBB}"/>
              </a:ext>
            </a:extLst>
          </p:cNvPr>
          <p:cNvSpPr/>
          <p:nvPr/>
        </p:nvSpPr>
        <p:spPr>
          <a:xfrm>
            <a:off x="5958000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33">
            <a:extLst>
              <a:ext uri="{FF2B5EF4-FFF2-40B4-BE49-F238E27FC236}">
                <a16:creationId xmlns:a16="http://schemas.microsoft.com/office/drawing/2014/main" id="{96D1CDE0-AA3D-BC43-81AE-D8159055636C}"/>
              </a:ext>
            </a:extLst>
          </p:cNvPr>
          <p:cNvSpPr/>
          <p:nvPr/>
        </p:nvSpPr>
        <p:spPr>
          <a:xfrm>
            <a:off x="4254500" y="4629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41">
            <a:extLst>
              <a:ext uri="{FF2B5EF4-FFF2-40B4-BE49-F238E27FC236}">
                <a16:creationId xmlns:a16="http://schemas.microsoft.com/office/drawing/2014/main" id="{A30F78F2-E163-B94D-B26E-82CA040AD2CB}"/>
              </a:ext>
            </a:extLst>
          </p:cNvPr>
          <p:cNvSpPr/>
          <p:nvPr/>
        </p:nvSpPr>
        <p:spPr>
          <a:xfrm>
            <a:off x="4942000" y="4757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Can 56">
            <a:extLst>
              <a:ext uri="{FF2B5EF4-FFF2-40B4-BE49-F238E27FC236}">
                <a16:creationId xmlns:a16="http://schemas.microsoft.com/office/drawing/2014/main" id="{30C50F5F-42A1-D74D-858B-25CA9D23650B}"/>
              </a:ext>
            </a:extLst>
          </p:cNvPr>
          <p:cNvSpPr/>
          <p:nvPr/>
        </p:nvSpPr>
        <p:spPr>
          <a:xfrm>
            <a:off x="4327145" y="32963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E67E536F-F627-6E4A-B69F-39B0A29157C8}"/>
              </a:ext>
            </a:extLst>
          </p:cNvPr>
          <p:cNvCxnSpPr>
            <a:cxnSpLocks/>
          </p:cNvCxnSpPr>
          <p:nvPr/>
        </p:nvCxnSpPr>
        <p:spPr>
          <a:xfrm>
            <a:off x="469158" y="2425452"/>
            <a:ext cx="7570683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7">
            <a:extLst>
              <a:ext uri="{FF2B5EF4-FFF2-40B4-BE49-F238E27FC236}">
                <a16:creationId xmlns:a16="http://schemas.microsoft.com/office/drawing/2014/main" id="{318F1E81-DEE0-384F-B51F-4EA0C6103ED3}"/>
              </a:ext>
            </a:extLst>
          </p:cNvPr>
          <p:cNvSpPr/>
          <p:nvPr/>
        </p:nvSpPr>
        <p:spPr>
          <a:xfrm>
            <a:off x="8092958" y="2285542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 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id="{E3CBBE85-6F04-924A-BF9F-D313D6F94FC3}"/>
              </a:ext>
            </a:extLst>
          </p:cNvPr>
          <p:cNvSpPr/>
          <p:nvPr/>
        </p:nvSpPr>
        <p:spPr>
          <a:xfrm>
            <a:off x="1587501" y="4445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id="{C8EA8E81-FBEE-5A4D-892F-18FAE71550F7}"/>
              </a:ext>
            </a:extLst>
          </p:cNvPr>
          <p:cNvSpPr/>
          <p:nvPr/>
        </p:nvSpPr>
        <p:spPr>
          <a:xfrm>
            <a:off x="755576" y="2069306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7" name="Rectangle 37">
            <a:extLst>
              <a:ext uri="{FF2B5EF4-FFF2-40B4-BE49-F238E27FC236}">
                <a16:creationId xmlns:a16="http://schemas.microsoft.com/office/drawing/2014/main" id="{1F3B8418-ED77-F14A-BFC1-6DF7BE4F8BBA}"/>
              </a:ext>
            </a:extLst>
          </p:cNvPr>
          <p:cNvSpPr/>
          <p:nvPr/>
        </p:nvSpPr>
        <p:spPr>
          <a:xfrm>
            <a:off x="6123596" y="456633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ectangle 37">
            <a:extLst>
              <a:ext uri="{FF2B5EF4-FFF2-40B4-BE49-F238E27FC236}">
                <a16:creationId xmlns:a16="http://schemas.microsoft.com/office/drawing/2014/main" id="{6DA4E0AF-2C3C-6A4F-80EA-26871CCAD501}"/>
              </a:ext>
            </a:extLst>
          </p:cNvPr>
          <p:cNvSpPr/>
          <p:nvPr/>
        </p:nvSpPr>
        <p:spPr>
          <a:xfrm>
            <a:off x="2032254" y="247951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AB8CACF6-1E4F-CC40-83EC-66379CB3FEE4}"/>
              </a:ext>
            </a:extLst>
          </p:cNvPr>
          <p:cNvSpPr/>
          <p:nvPr/>
        </p:nvSpPr>
        <p:spPr>
          <a:xfrm>
            <a:off x="3208791" y="43758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1" name="Straight Arrow Connector 11">
            <a:extLst>
              <a:ext uri="{FF2B5EF4-FFF2-40B4-BE49-F238E27FC236}">
                <a16:creationId xmlns:a16="http://schemas.microsoft.com/office/drawing/2014/main" id="{D8F4225A-1A9A-9B49-B799-1BA5FD279F0B}"/>
              </a:ext>
            </a:extLst>
          </p:cNvPr>
          <p:cNvCxnSpPr/>
          <p:nvPr/>
        </p:nvCxnSpPr>
        <p:spPr>
          <a:xfrm>
            <a:off x="3238500" y="4129563"/>
            <a:ext cx="1016000" cy="635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5">
            <a:extLst>
              <a:ext uri="{FF2B5EF4-FFF2-40B4-BE49-F238E27FC236}">
                <a16:creationId xmlns:a16="http://schemas.microsoft.com/office/drawing/2014/main" id="{FFE643BF-9106-2B4E-B8E0-F286DBD48267}"/>
              </a:ext>
            </a:extLst>
          </p:cNvPr>
          <p:cNvSpPr/>
          <p:nvPr/>
        </p:nvSpPr>
        <p:spPr>
          <a:xfrm>
            <a:off x="3108296" y="2068956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02A9757D-00FB-F84D-AE17-C7A34D89BF9A}"/>
              </a:ext>
            </a:extLst>
          </p:cNvPr>
          <p:cNvSpPr/>
          <p:nvPr/>
        </p:nvSpPr>
        <p:spPr>
          <a:xfrm>
            <a:off x="4025776" y="2450508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8">
            <a:extLst>
              <a:ext uri="{FF2B5EF4-FFF2-40B4-BE49-F238E27FC236}">
                <a16:creationId xmlns:a16="http://schemas.microsoft.com/office/drawing/2014/main" id="{E752C5F0-A008-C14D-86B6-CE54ADDF35B8}"/>
              </a:ext>
            </a:extLst>
          </p:cNvPr>
          <p:cNvSpPr/>
          <p:nvPr/>
        </p:nvSpPr>
        <p:spPr>
          <a:xfrm>
            <a:off x="3302002" y="4953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Freeform 47">
            <a:extLst>
              <a:ext uri="{FF2B5EF4-FFF2-40B4-BE49-F238E27FC236}">
                <a16:creationId xmlns:a16="http://schemas.microsoft.com/office/drawing/2014/main" id="{5C1E9466-3CEC-394D-8F16-9A18109FEEA3}"/>
              </a:ext>
            </a:extLst>
          </p:cNvPr>
          <p:cNvSpPr/>
          <p:nvPr/>
        </p:nvSpPr>
        <p:spPr>
          <a:xfrm>
            <a:off x="4617983" y="4129562"/>
            <a:ext cx="1291518" cy="631652"/>
          </a:xfrm>
          <a:custGeom>
            <a:avLst/>
            <a:gdLst>
              <a:gd name="connsiteX0" fmla="*/ 1608083 w 1608083"/>
              <a:gd name="connsiteY0" fmla="*/ 42879 h 815389"/>
              <a:gd name="connsiteX1" fmla="*/ 614855 w 1608083"/>
              <a:gd name="connsiteY1" fmla="*/ 27113 h 815389"/>
              <a:gd name="connsiteX2" fmla="*/ 78828 w 1608083"/>
              <a:gd name="connsiteY2" fmla="*/ 358189 h 815389"/>
              <a:gd name="connsiteX3" fmla="*/ 331076 w 1608083"/>
              <a:gd name="connsiteY3" fmla="*/ 578906 h 815389"/>
              <a:gd name="connsiteX4" fmla="*/ 0 w 1608083"/>
              <a:gd name="connsiteY4" fmla="*/ 815389 h 815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083" h="815389">
                <a:moveTo>
                  <a:pt x="1608083" y="42879"/>
                </a:moveTo>
                <a:cubicBezTo>
                  <a:pt x="1238907" y="8720"/>
                  <a:pt x="869731" y="-25439"/>
                  <a:pt x="614855" y="27113"/>
                </a:cubicBezTo>
                <a:cubicBezTo>
                  <a:pt x="359979" y="79665"/>
                  <a:pt x="126125" y="266223"/>
                  <a:pt x="78828" y="358189"/>
                </a:cubicBezTo>
                <a:cubicBezTo>
                  <a:pt x="31531" y="450155"/>
                  <a:pt x="344214" y="502706"/>
                  <a:pt x="331076" y="578906"/>
                </a:cubicBezTo>
                <a:cubicBezTo>
                  <a:pt x="317938" y="655106"/>
                  <a:pt x="158969" y="735247"/>
                  <a:pt x="0" y="815389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7" name="Rectangle 27">
            <a:extLst>
              <a:ext uri="{FF2B5EF4-FFF2-40B4-BE49-F238E27FC236}">
                <a16:creationId xmlns:a16="http://schemas.microsoft.com/office/drawing/2014/main" id="{3AF46B81-AE0B-204F-A272-661C96994FE0}"/>
              </a:ext>
            </a:extLst>
          </p:cNvPr>
          <p:cNvSpPr/>
          <p:nvPr/>
        </p:nvSpPr>
        <p:spPr>
          <a:xfrm>
            <a:off x="4857951" y="41853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8" name="Rectangle 39">
            <a:extLst>
              <a:ext uri="{FF2B5EF4-FFF2-40B4-BE49-F238E27FC236}">
                <a16:creationId xmlns:a16="http://schemas.microsoft.com/office/drawing/2014/main" id="{E76C394B-71CC-574B-9AA4-392BDA8D68A8}"/>
              </a:ext>
            </a:extLst>
          </p:cNvPr>
          <p:cNvSpPr/>
          <p:nvPr/>
        </p:nvSpPr>
        <p:spPr>
          <a:xfrm>
            <a:off x="3302000" y="5266705"/>
            <a:ext cx="1778000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</a:p>
        </p:txBody>
      </p:sp>
      <p:sp>
        <p:nvSpPr>
          <p:cNvPr id="29" name="Rectangle 5">
            <a:extLst>
              <a:ext uri="{FF2B5EF4-FFF2-40B4-BE49-F238E27FC236}">
                <a16:creationId xmlns:a16="http://schemas.microsoft.com/office/drawing/2014/main" id="{69B09AC6-9A70-C940-AA2D-1455D74C4211}"/>
              </a:ext>
            </a:extLst>
          </p:cNvPr>
          <p:cNvSpPr/>
          <p:nvPr/>
        </p:nvSpPr>
        <p:spPr>
          <a:xfrm>
            <a:off x="4681943" y="2450508"/>
            <a:ext cx="138211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 primary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0" name="Freeform 61">
            <a:extLst>
              <a:ext uri="{FF2B5EF4-FFF2-40B4-BE49-F238E27FC236}">
                <a16:creationId xmlns:a16="http://schemas.microsoft.com/office/drawing/2014/main" id="{7712E5CD-772F-A141-9B75-8E9C0D2D7B08}"/>
              </a:ext>
            </a:extLst>
          </p:cNvPr>
          <p:cNvSpPr/>
          <p:nvPr/>
        </p:nvSpPr>
        <p:spPr>
          <a:xfrm>
            <a:off x="4617983" y="3565662"/>
            <a:ext cx="1291518" cy="527173"/>
          </a:xfrm>
          <a:custGeom>
            <a:avLst/>
            <a:gdLst>
              <a:gd name="connsiteX0" fmla="*/ 1450428 w 1450428"/>
              <a:gd name="connsiteY0" fmla="*/ 583324 h 583324"/>
              <a:gd name="connsiteX1" fmla="*/ 693683 w 1450428"/>
              <a:gd name="connsiteY1" fmla="*/ 236483 h 583324"/>
              <a:gd name="connsiteX2" fmla="*/ 520263 w 1450428"/>
              <a:gd name="connsiteY2" fmla="*/ 394138 h 583324"/>
              <a:gd name="connsiteX3" fmla="*/ 0 w 1450428"/>
              <a:gd name="connsiteY3" fmla="*/ 0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0428" h="583324">
                <a:moveTo>
                  <a:pt x="1450428" y="583324"/>
                </a:moveTo>
                <a:cubicBezTo>
                  <a:pt x="1149569" y="425669"/>
                  <a:pt x="848710" y="268014"/>
                  <a:pt x="693683" y="236483"/>
                </a:cubicBezTo>
                <a:cubicBezTo>
                  <a:pt x="538656" y="204952"/>
                  <a:pt x="635877" y="433552"/>
                  <a:pt x="520263" y="394138"/>
                </a:cubicBezTo>
                <a:cubicBezTo>
                  <a:pt x="404649" y="354724"/>
                  <a:pt x="202324" y="177362"/>
                  <a:pt x="0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1" name="Rectangle 67">
            <a:extLst>
              <a:ext uri="{FF2B5EF4-FFF2-40B4-BE49-F238E27FC236}">
                <a16:creationId xmlns:a16="http://schemas.microsoft.com/office/drawing/2014/main" id="{19AEAD41-DECE-2F42-8F6A-8341F65A9D78}"/>
              </a:ext>
            </a:extLst>
          </p:cNvPr>
          <p:cNvSpPr/>
          <p:nvPr/>
        </p:nvSpPr>
        <p:spPr>
          <a:xfrm>
            <a:off x="5365951" y="36138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3" name="Rectangle 59">
            <a:extLst>
              <a:ext uri="{FF2B5EF4-FFF2-40B4-BE49-F238E27FC236}">
                <a16:creationId xmlns:a16="http://schemas.microsoft.com/office/drawing/2014/main" id="{177841A7-D038-1D43-AA4E-852C91B5FDC2}"/>
              </a:ext>
            </a:extLst>
          </p:cNvPr>
          <p:cNvSpPr/>
          <p:nvPr/>
        </p:nvSpPr>
        <p:spPr>
          <a:xfrm>
            <a:off x="5969002" y="2984500"/>
            <a:ext cx="1255472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&lt;5,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21871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3B2CA3-5F28-7B45-B2CF-86E777C0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Will CSN matches update order?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6EFE2D-FC5F-F443-AAE8-C00ABEDBA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845336"/>
          </a:xfrm>
        </p:spPr>
        <p:txBody>
          <a:bodyPr/>
          <a:lstStyle/>
          <a:p>
            <a:r>
              <a:rPr kumimoji="1" lang="en-US" altLang="zh-CN" dirty="0"/>
              <a:t>Not always. The primary can see newer updates before the old ones, as long as they don’t have casualty relationship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90791D-B55F-9148-A424-252CEAB9E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80</a:t>
            </a:fld>
            <a:endParaRPr lang="zh-CN" altLang="en-US" dirty="0"/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1A976FC8-2A18-324A-88BC-5CB7218E6869}"/>
              </a:ext>
            </a:extLst>
          </p:cNvPr>
          <p:cNvSpPr/>
          <p:nvPr/>
        </p:nvSpPr>
        <p:spPr>
          <a:xfrm>
            <a:off x="4889500" y="3048000"/>
            <a:ext cx="102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Primary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10">
            <a:extLst>
              <a:ext uri="{FF2B5EF4-FFF2-40B4-BE49-F238E27FC236}">
                <a16:creationId xmlns:a16="http://schemas.microsoft.com/office/drawing/2014/main" id="{76DC3AF0-77C9-6D4A-BBE0-B2C7CBDECE4A}"/>
              </a:ext>
            </a:extLst>
          </p:cNvPr>
          <p:cNvSpPr/>
          <p:nvPr/>
        </p:nvSpPr>
        <p:spPr>
          <a:xfrm>
            <a:off x="1841500" y="3867835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17">
            <a:extLst>
              <a:ext uri="{FF2B5EF4-FFF2-40B4-BE49-F238E27FC236}">
                <a16:creationId xmlns:a16="http://schemas.microsoft.com/office/drawing/2014/main" id="{5760D87A-65C8-6840-B3E2-9504F1ECE6CF}"/>
              </a:ext>
            </a:extLst>
          </p:cNvPr>
          <p:cNvSpPr/>
          <p:nvPr/>
        </p:nvSpPr>
        <p:spPr>
          <a:xfrm>
            <a:off x="2866645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29">
            <a:extLst>
              <a:ext uri="{FF2B5EF4-FFF2-40B4-BE49-F238E27FC236}">
                <a16:creationId xmlns:a16="http://schemas.microsoft.com/office/drawing/2014/main" id="{172B0AFF-1DED-7642-BF85-17861F58DC61}"/>
              </a:ext>
            </a:extLst>
          </p:cNvPr>
          <p:cNvSpPr/>
          <p:nvPr/>
        </p:nvSpPr>
        <p:spPr>
          <a:xfrm>
            <a:off x="6529500" y="3995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n 31">
            <a:extLst>
              <a:ext uri="{FF2B5EF4-FFF2-40B4-BE49-F238E27FC236}">
                <a16:creationId xmlns:a16="http://schemas.microsoft.com/office/drawing/2014/main" id="{CFB81EF3-8E51-6049-B6DB-CE435B99DCBB}"/>
              </a:ext>
            </a:extLst>
          </p:cNvPr>
          <p:cNvSpPr/>
          <p:nvPr/>
        </p:nvSpPr>
        <p:spPr>
          <a:xfrm>
            <a:off x="5958000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33">
            <a:extLst>
              <a:ext uri="{FF2B5EF4-FFF2-40B4-BE49-F238E27FC236}">
                <a16:creationId xmlns:a16="http://schemas.microsoft.com/office/drawing/2014/main" id="{96D1CDE0-AA3D-BC43-81AE-D8159055636C}"/>
              </a:ext>
            </a:extLst>
          </p:cNvPr>
          <p:cNvSpPr/>
          <p:nvPr/>
        </p:nvSpPr>
        <p:spPr>
          <a:xfrm>
            <a:off x="4254500" y="4629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41">
            <a:extLst>
              <a:ext uri="{FF2B5EF4-FFF2-40B4-BE49-F238E27FC236}">
                <a16:creationId xmlns:a16="http://schemas.microsoft.com/office/drawing/2014/main" id="{A30F78F2-E163-B94D-B26E-82CA040AD2CB}"/>
              </a:ext>
            </a:extLst>
          </p:cNvPr>
          <p:cNvSpPr/>
          <p:nvPr/>
        </p:nvSpPr>
        <p:spPr>
          <a:xfrm>
            <a:off x="4942000" y="4757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Can 56">
            <a:extLst>
              <a:ext uri="{FF2B5EF4-FFF2-40B4-BE49-F238E27FC236}">
                <a16:creationId xmlns:a16="http://schemas.microsoft.com/office/drawing/2014/main" id="{30C50F5F-42A1-D74D-858B-25CA9D23650B}"/>
              </a:ext>
            </a:extLst>
          </p:cNvPr>
          <p:cNvSpPr/>
          <p:nvPr/>
        </p:nvSpPr>
        <p:spPr>
          <a:xfrm>
            <a:off x="4327145" y="32963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E67E536F-F627-6E4A-B69F-39B0A29157C8}"/>
              </a:ext>
            </a:extLst>
          </p:cNvPr>
          <p:cNvCxnSpPr>
            <a:cxnSpLocks/>
          </p:cNvCxnSpPr>
          <p:nvPr/>
        </p:nvCxnSpPr>
        <p:spPr>
          <a:xfrm>
            <a:off x="469158" y="2425452"/>
            <a:ext cx="7570683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7">
            <a:extLst>
              <a:ext uri="{FF2B5EF4-FFF2-40B4-BE49-F238E27FC236}">
                <a16:creationId xmlns:a16="http://schemas.microsoft.com/office/drawing/2014/main" id="{318F1E81-DEE0-384F-B51F-4EA0C6103ED3}"/>
              </a:ext>
            </a:extLst>
          </p:cNvPr>
          <p:cNvSpPr/>
          <p:nvPr/>
        </p:nvSpPr>
        <p:spPr>
          <a:xfrm>
            <a:off x="8092958" y="2285542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 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id="{E3CBBE85-6F04-924A-BF9F-D313D6F94FC3}"/>
              </a:ext>
            </a:extLst>
          </p:cNvPr>
          <p:cNvSpPr/>
          <p:nvPr/>
        </p:nvSpPr>
        <p:spPr>
          <a:xfrm>
            <a:off x="1587501" y="4445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id="{C8EA8E81-FBEE-5A4D-892F-18FAE71550F7}"/>
              </a:ext>
            </a:extLst>
          </p:cNvPr>
          <p:cNvSpPr/>
          <p:nvPr/>
        </p:nvSpPr>
        <p:spPr>
          <a:xfrm>
            <a:off x="755576" y="2069306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7" name="Rectangle 37">
            <a:extLst>
              <a:ext uri="{FF2B5EF4-FFF2-40B4-BE49-F238E27FC236}">
                <a16:creationId xmlns:a16="http://schemas.microsoft.com/office/drawing/2014/main" id="{1F3B8418-ED77-F14A-BFC1-6DF7BE4F8BBA}"/>
              </a:ext>
            </a:extLst>
          </p:cNvPr>
          <p:cNvSpPr/>
          <p:nvPr/>
        </p:nvSpPr>
        <p:spPr>
          <a:xfrm>
            <a:off x="6123596" y="456633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ectangle 37">
            <a:extLst>
              <a:ext uri="{FF2B5EF4-FFF2-40B4-BE49-F238E27FC236}">
                <a16:creationId xmlns:a16="http://schemas.microsoft.com/office/drawing/2014/main" id="{6DA4E0AF-2C3C-6A4F-80EA-26871CCAD501}"/>
              </a:ext>
            </a:extLst>
          </p:cNvPr>
          <p:cNvSpPr/>
          <p:nvPr/>
        </p:nvSpPr>
        <p:spPr>
          <a:xfrm>
            <a:off x="2032254" y="247951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AB8CACF6-1E4F-CC40-83EC-66379CB3FEE4}"/>
              </a:ext>
            </a:extLst>
          </p:cNvPr>
          <p:cNvSpPr/>
          <p:nvPr/>
        </p:nvSpPr>
        <p:spPr>
          <a:xfrm>
            <a:off x="3208791" y="43758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1" name="Straight Arrow Connector 11">
            <a:extLst>
              <a:ext uri="{FF2B5EF4-FFF2-40B4-BE49-F238E27FC236}">
                <a16:creationId xmlns:a16="http://schemas.microsoft.com/office/drawing/2014/main" id="{D8F4225A-1A9A-9B49-B799-1BA5FD279F0B}"/>
              </a:ext>
            </a:extLst>
          </p:cNvPr>
          <p:cNvCxnSpPr/>
          <p:nvPr/>
        </p:nvCxnSpPr>
        <p:spPr>
          <a:xfrm>
            <a:off x="3238500" y="4129563"/>
            <a:ext cx="1016000" cy="635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5">
            <a:extLst>
              <a:ext uri="{FF2B5EF4-FFF2-40B4-BE49-F238E27FC236}">
                <a16:creationId xmlns:a16="http://schemas.microsoft.com/office/drawing/2014/main" id="{FFE643BF-9106-2B4E-B8E0-F286DBD48267}"/>
              </a:ext>
            </a:extLst>
          </p:cNvPr>
          <p:cNvSpPr/>
          <p:nvPr/>
        </p:nvSpPr>
        <p:spPr>
          <a:xfrm>
            <a:off x="3108296" y="2068956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02A9757D-00FB-F84D-AE17-C7A34D89BF9A}"/>
              </a:ext>
            </a:extLst>
          </p:cNvPr>
          <p:cNvSpPr/>
          <p:nvPr/>
        </p:nvSpPr>
        <p:spPr>
          <a:xfrm>
            <a:off x="4025776" y="2450508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8">
            <a:extLst>
              <a:ext uri="{FF2B5EF4-FFF2-40B4-BE49-F238E27FC236}">
                <a16:creationId xmlns:a16="http://schemas.microsoft.com/office/drawing/2014/main" id="{E752C5F0-A008-C14D-86B6-CE54ADDF35B8}"/>
              </a:ext>
            </a:extLst>
          </p:cNvPr>
          <p:cNvSpPr/>
          <p:nvPr/>
        </p:nvSpPr>
        <p:spPr>
          <a:xfrm>
            <a:off x="3302002" y="4953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Freeform 47">
            <a:extLst>
              <a:ext uri="{FF2B5EF4-FFF2-40B4-BE49-F238E27FC236}">
                <a16:creationId xmlns:a16="http://schemas.microsoft.com/office/drawing/2014/main" id="{5C1E9466-3CEC-394D-8F16-9A18109FEEA3}"/>
              </a:ext>
            </a:extLst>
          </p:cNvPr>
          <p:cNvSpPr/>
          <p:nvPr/>
        </p:nvSpPr>
        <p:spPr>
          <a:xfrm>
            <a:off x="4617983" y="4129562"/>
            <a:ext cx="1291518" cy="631652"/>
          </a:xfrm>
          <a:custGeom>
            <a:avLst/>
            <a:gdLst>
              <a:gd name="connsiteX0" fmla="*/ 1608083 w 1608083"/>
              <a:gd name="connsiteY0" fmla="*/ 42879 h 815389"/>
              <a:gd name="connsiteX1" fmla="*/ 614855 w 1608083"/>
              <a:gd name="connsiteY1" fmla="*/ 27113 h 815389"/>
              <a:gd name="connsiteX2" fmla="*/ 78828 w 1608083"/>
              <a:gd name="connsiteY2" fmla="*/ 358189 h 815389"/>
              <a:gd name="connsiteX3" fmla="*/ 331076 w 1608083"/>
              <a:gd name="connsiteY3" fmla="*/ 578906 h 815389"/>
              <a:gd name="connsiteX4" fmla="*/ 0 w 1608083"/>
              <a:gd name="connsiteY4" fmla="*/ 815389 h 815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083" h="815389">
                <a:moveTo>
                  <a:pt x="1608083" y="42879"/>
                </a:moveTo>
                <a:cubicBezTo>
                  <a:pt x="1238907" y="8720"/>
                  <a:pt x="869731" y="-25439"/>
                  <a:pt x="614855" y="27113"/>
                </a:cubicBezTo>
                <a:cubicBezTo>
                  <a:pt x="359979" y="79665"/>
                  <a:pt x="126125" y="266223"/>
                  <a:pt x="78828" y="358189"/>
                </a:cubicBezTo>
                <a:cubicBezTo>
                  <a:pt x="31531" y="450155"/>
                  <a:pt x="344214" y="502706"/>
                  <a:pt x="331076" y="578906"/>
                </a:cubicBezTo>
                <a:cubicBezTo>
                  <a:pt x="317938" y="655106"/>
                  <a:pt x="158969" y="735247"/>
                  <a:pt x="0" y="815389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7" name="Rectangle 27">
            <a:extLst>
              <a:ext uri="{FF2B5EF4-FFF2-40B4-BE49-F238E27FC236}">
                <a16:creationId xmlns:a16="http://schemas.microsoft.com/office/drawing/2014/main" id="{3AF46B81-AE0B-204F-A272-661C96994FE0}"/>
              </a:ext>
            </a:extLst>
          </p:cNvPr>
          <p:cNvSpPr/>
          <p:nvPr/>
        </p:nvSpPr>
        <p:spPr>
          <a:xfrm>
            <a:off x="4857951" y="41853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8" name="Rectangle 39">
            <a:extLst>
              <a:ext uri="{FF2B5EF4-FFF2-40B4-BE49-F238E27FC236}">
                <a16:creationId xmlns:a16="http://schemas.microsoft.com/office/drawing/2014/main" id="{E76C394B-71CC-574B-9AA4-392BDA8D68A8}"/>
              </a:ext>
            </a:extLst>
          </p:cNvPr>
          <p:cNvSpPr/>
          <p:nvPr/>
        </p:nvSpPr>
        <p:spPr>
          <a:xfrm>
            <a:off x="3302000" y="5266705"/>
            <a:ext cx="1778000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</a:p>
        </p:txBody>
      </p:sp>
      <p:sp>
        <p:nvSpPr>
          <p:cNvPr id="29" name="Rectangle 5">
            <a:extLst>
              <a:ext uri="{FF2B5EF4-FFF2-40B4-BE49-F238E27FC236}">
                <a16:creationId xmlns:a16="http://schemas.microsoft.com/office/drawing/2014/main" id="{69B09AC6-9A70-C940-AA2D-1455D74C4211}"/>
              </a:ext>
            </a:extLst>
          </p:cNvPr>
          <p:cNvSpPr/>
          <p:nvPr/>
        </p:nvSpPr>
        <p:spPr>
          <a:xfrm>
            <a:off x="4681943" y="2450508"/>
            <a:ext cx="138211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 primary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0" name="Freeform 61">
            <a:extLst>
              <a:ext uri="{FF2B5EF4-FFF2-40B4-BE49-F238E27FC236}">
                <a16:creationId xmlns:a16="http://schemas.microsoft.com/office/drawing/2014/main" id="{7712E5CD-772F-A141-9B75-8E9C0D2D7B08}"/>
              </a:ext>
            </a:extLst>
          </p:cNvPr>
          <p:cNvSpPr/>
          <p:nvPr/>
        </p:nvSpPr>
        <p:spPr>
          <a:xfrm>
            <a:off x="4617983" y="3565662"/>
            <a:ext cx="1291518" cy="527173"/>
          </a:xfrm>
          <a:custGeom>
            <a:avLst/>
            <a:gdLst>
              <a:gd name="connsiteX0" fmla="*/ 1450428 w 1450428"/>
              <a:gd name="connsiteY0" fmla="*/ 583324 h 583324"/>
              <a:gd name="connsiteX1" fmla="*/ 693683 w 1450428"/>
              <a:gd name="connsiteY1" fmla="*/ 236483 h 583324"/>
              <a:gd name="connsiteX2" fmla="*/ 520263 w 1450428"/>
              <a:gd name="connsiteY2" fmla="*/ 394138 h 583324"/>
              <a:gd name="connsiteX3" fmla="*/ 0 w 1450428"/>
              <a:gd name="connsiteY3" fmla="*/ 0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0428" h="583324">
                <a:moveTo>
                  <a:pt x="1450428" y="583324"/>
                </a:moveTo>
                <a:cubicBezTo>
                  <a:pt x="1149569" y="425669"/>
                  <a:pt x="848710" y="268014"/>
                  <a:pt x="693683" y="236483"/>
                </a:cubicBezTo>
                <a:cubicBezTo>
                  <a:pt x="538656" y="204952"/>
                  <a:pt x="635877" y="433552"/>
                  <a:pt x="520263" y="394138"/>
                </a:cubicBezTo>
                <a:cubicBezTo>
                  <a:pt x="404649" y="354724"/>
                  <a:pt x="202324" y="177362"/>
                  <a:pt x="0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1" name="Rectangle 67">
            <a:extLst>
              <a:ext uri="{FF2B5EF4-FFF2-40B4-BE49-F238E27FC236}">
                <a16:creationId xmlns:a16="http://schemas.microsoft.com/office/drawing/2014/main" id="{19AEAD41-DECE-2F42-8F6A-8341F65A9D78}"/>
              </a:ext>
            </a:extLst>
          </p:cNvPr>
          <p:cNvSpPr/>
          <p:nvPr/>
        </p:nvSpPr>
        <p:spPr>
          <a:xfrm>
            <a:off x="5365951" y="36138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3" name="Rectangle 59">
            <a:extLst>
              <a:ext uri="{FF2B5EF4-FFF2-40B4-BE49-F238E27FC236}">
                <a16:creationId xmlns:a16="http://schemas.microsoft.com/office/drawing/2014/main" id="{177841A7-D038-1D43-AA4E-852C91B5FDC2}"/>
              </a:ext>
            </a:extLst>
          </p:cNvPr>
          <p:cNvSpPr/>
          <p:nvPr/>
        </p:nvSpPr>
        <p:spPr>
          <a:xfrm>
            <a:off x="5969002" y="2984500"/>
            <a:ext cx="1255472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&lt;5,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7" name="Rectangle 5">
            <a:extLst>
              <a:ext uri="{FF2B5EF4-FFF2-40B4-BE49-F238E27FC236}">
                <a16:creationId xmlns:a16="http://schemas.microsoft.com/office/drawing/2014/main" id="{4DB71722-2ACB-F44A-82EC-C620BB38D50E}"/>
              </a:ext>
            </a:extLst>
          </p:cNvPr>
          <p:cNvSpPr/>
          <p:nvPr/>
        </p:nvSpPr>
        <p:spPr>
          <a:xfrm>
            <a:off x="5740251" y="2064061"/>
            <a:ext cx="138211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 primary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38" name="Straight Arrow Connector 49">
            <a:extLst>
              <a:ext uri="{FF2B5EF4-FFF2-40B4-BE49-F238E27FC236}">
                <a16:creationId xmlns:a16="http://schemas.microsoft.com/office/drawing/2014/main" id="{97C68038-895E-CD4B-9B62-935F02C2F97D}"/>
              </a:ext>
            </a:extLst>
          </p:cNvPr>
          <p:cNvCxnSpPr/>
          <p:nvPr/>
        </p:nvCxnSpPr>
        <p:spPr>
          <a:xfrm flipV="1">
            <a:off x="3238500" y="3431063"/>
            <a:ext cx="1088645" cy="6985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60">
            <a:extLst>
              <a:ext uri="{FF2B5EF4-FFF2-40B4-BE49-F238E27FC236}">
                <a16:creationId xmlns:a16="http://schemas.microsoft.com/office/drawing/2014/main" id="{4FB7DAFA-836C-9344-93E9-04B1072A6C70}"/>
              </a:ext>
            </a:extLst>
          </p:cNvPr>
          <p:cNvSpPr/>
          <p:nvPr/>
        </p:nvSpPr>
        <p:spPr>
          <a:xfrm>
            <a:off x="5969000" y="3298205"/>
            <a:ext cx="1778000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&lt;6, 10, Srv1&gt;</a:t>
            </a:r>
          </a:p>
        </p:txBody>
      </p:sp>
      <p:sp>
        <p:nvSpPr>
          <p:cNvPr id="40" name="Rectangle 62">
            <a:extLst>
              <a:ext uri="{FF2B5EF4-FFF2-40B4-BE49-F238E27FC236}">
                <a16:creationId xmlns:a16="http://schemas.microsoft.com/office/drawing/2014/main" id="{84797DCC-6F7F-EB43-9ECB-C56EECF022CF}"/>
              </a:ext>
            </a:extLst>
          </p:cNvPr>
          <p:cNvSpPr/>
          <p:nvPr/>
        </p:nvSpPr>
        <p:spPr>
          <a:xfrm>
            <a:off x="3335791" y="34233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14262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3B2CA3-5F28-7B45-B2CF-86E777C0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Will CSN matches update order?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6EFE2D-FC5F-F443-AAE8-C00ABEDBA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845336"/>
          </a:xfrm>
        </p:spPr>
        <p:txBody>
          <a:bodyPr/>
          <a:lstStyle/>
          <a:p>
            <a:r>
              <a:rPr kumimoji="1" lang="en-US" altLang="zh-CN" dirty="0"/>
              <a:t>Not always. The primary can see newer updates before the old ones, as long as they don’t have casualty relationship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90791D-B55F-9148-A424-252CEAB9E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81</a:t>
            </a:fld>
            <a:endParaRPr lang="zh-CN" altLang="en-US" dirty="0"/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1A976FC8-2A18-324A-88BC-5CB7218E6869}"/>
              </a:ext>
            </a:extLst>
          </p:cNvPr>
          <p:cNvSpPr/>
          <p:nvPr/>
        </p:nvSpPr>
        <p:spPr>
          <a:xfrm>
            <a:off x="4889500" y="3048000"/>
            <a:ext cx="102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Primary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10">
            <a:extLst>
              <a:ext uri="{FF2B5EF4-FFF2-40B4-BE49-F238E27FC236}">
                <a16:creationId xmlns:a16="http://schemas.microsoft.com/office/drawing/2014/main" id="{76DC3AF0-77C9-6D4A-BBE0-B2C7CBDECE4A}"/>
              </a:ext>
            </a:extLst>
          </p:cNvPr>
          <p:cNvSpPr/>
          <p:nvPr/>
        </p:nvSpPr>
        <p:spPr>
          <a:xfrm>
            <a:off x="1841500" y="3867835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17">
            <a:extLst>
              <a:ext uri="{FF2B5EF4-FFF2-40B4-BE49-F238E27FC236}">
                <a16:creationId xmlns:a16="http://schemas.microsoft.com/office/drawing/2014/main" id="{5760D87A-65C8-6840-B3E2-9504F1ECE6CF}"/>
              </a:ext>
            </a:extLst>
          </p:cNvPr>
          <p:cNvSpPr/>
          <p:nvPr/>
        </p:nvSpPr>
        <p:spPr>
          <a:xfrm>
            <a:off x="2866645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29">
            <a:extLst>
              <a:ext uri="{FF2B5EF4-FFF2-40B4-BE49-F238E27FC236}">
                <a16:creationId xmlns:a16="http://schemas.microsoft.com/office/drawing/2014/main" id="{172B0AFF-1DED-7642-BF85-17861F58DC61}"/>
              </a:ext>
            </a:extLst>
          </p:cNvPr>
          <p:cNvSpPr/>
          <p:nvPr/>
        </p:nvSpPr>
        <p:spPr>
          <a:xfrm>
            <a:off x="6529500" y="3995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n 31">
            <a:extLst>
              <a:ext uri="{FF2B5EF4-FFF2-40B4-BE49-F238E27FC236}">
                <a16:creationId xmlns:a16="http://schemas.microsoft.com/office/drawing/2014/main" id="{CFB81EF3-8E51-6049-B6DB-CE435B99DCBB}"/>
              </a:ext>
            </a:extLst>
          </p:cNvPr>
          <p:cNvSpPr/>
          <p:nvPr/>
        </p:nvSpPr>
        <p:spPr>
          <a:xfrm>
            <a:off x="5958000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33">
            <a:extLst>
              <a:ext uri="{FF2B5EF4-FFF2-40B4-BE49-F238E27FC236}">
                <a16:creationId xmlns:a16="http://schemas.microsoft.com/office/drawing/2014/main" id="{96D1CDE0-AA3D-BC43-81AE-D8159055636C}"/>
              </a:ext>
            </a:extLst>
          </p:cNvPr>
          <p:cNvSpPr/>
          <p:nvPr/>
        </p:nvSpPr>
        <p:spPr>
          <a:xfrm>
            <a:off x="4254500" y="4629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41">
            <a:extLst>
              <a:ext uri="{FF2B5EF4-FFF2-40B4-BE49-F238E27FC236}">
                <a16:creationId xmlns:a16="http://schemas.microsoft.com/office/drawing/2014/main" id="{A30F78F2-E163-B94D-B26E-82CA040AD2CB}"/>
              </a:ext>
            </a:extLst>
          </p:cNvPr>
          <p:cNvSpPr/>
          <p:nvPr/>
        </p:nvSpPr>
        <p:spPr>
          <a:xfrm>
            <a:off x="4942000" y="4757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Can 56">
            <a:extLst>
              <a:ext uri="{FF2B5EF4-FFF2-40B4-BE49-F238E27FC236}">
                <a16:creationId xmlns:a16="http://schemas.microsoft.com/office/drawing/2014/main" id="{30C50F5F-42A1-D74D-858B-25CA9D23650B}"/>
              </a:ext>
            </a:extLst>
          </p:cNvPr>
          <p:cNvSpPr/>
          <p:nvPr/>
        </p:nvSpPr>
        <p:spPr>
          <a:xfrm>
            <a:off x="4327145" y="32963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E67E536F-F627-6E4A-B69F-39B0A29157C8}"/>
              </a:ext>
            </a:extLst>
          </p:cNvPr>
          <p:cNvCxnSpPr>
            <a:cxnSpLocks/>
          </p:cNvCxnSpPr>
          <p:nvPr/>
        </p:nvCxnSpPr>
        <p:spPr>
          <a:xfrm>
            <a:off x="469158" y="2425452"/>
            <a:ext cx="7570683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7">
            <a:extLst>
              <a:ext uri="{FF2B5EF4-FFF2-40B4-BE49-F238E27FC236}">
                <a16:creationId xmlns:a16="http://schemas.microsoft.com/office/drawing/2014/main" id="{318F1E81-DEE0-384F-B51F-4EA0C6103ED3}"/>
              </a:ext>
            </a:extLst>
          </p:cNvPr>
          <p:cNvSpPr/>
          <p:nvPr/>
        </p:nvSpPr>
        <p:spPr>
          <a:xfrm>
            <a:off x="8092958" y="2285542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 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id="{E3CBBE85-6F04-924A-BF9F-D313D6F94FC3}"/>
              </a:ext>
            </a:extLst>
          </p:cNvPr>
          <p:cNvSpPr/>
          <p:nvPr/>
        </p:nvSpPr>
        <p:spPr>
          <a:xfrm>
            <a:off x="1587501" y="4445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id="{C8EA8E81-FBEE-5A4D-892F-18FAE71550F7}"/>
              </a:ext>
            </a:extLst>
          </p:cNvPr>
          <p:cNvSpPr/>
          <p:nvPr/>
        </p:nvSpPr>
        <p:spPr>
          <a:xfrm>
            <a:off x="755576" y="2069306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7" name="Rectangle 37">
            <a:extLst>
              <a:ext uri="{FF2B5EF4-FFF2-40B4-BE49-F238E27FC236}">
                <a16:creationId xmlns:a16="http://schemas.microsoft.com/office/drawing/2014/main" id="{1F3B8418-ED77-F14A-BFC1-6DF7BE4F8BBA}"/>
              </a:ext>
            </a:extLst>
          </p:cNvPr>
          <p:cNvSpPr/>
          <p:nvPr/>
        </p:nvSpPr>
        <p:spPr>
          <a:xfrm>
            <a:off x="6123596" y="456633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ectangle 37">
            <a:extLst>
              <a:ext uri="{FF2B5EF4-FFF2-40B4-BE49-F238E27FC236}">
                <a16:creationId xmlns:a16="http://schemas.microsoft.com/office/drawing/2014/main" id="{6DA4E0AF-2C3C-6A4F-80EA-26871CCAD501}"/>
              </a:ext>
            </a:extLst>
          </p:cNvPr>
          <p:cNvSpPr/>
          <p:nvPr/>
        </p:nvSpPr>
        <p:spPr>
          <a:xfrm>
            <a:off x="2032254" y="247951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AB8CACF6-1E4F-CC40-83EC-66379CB3FEE4}"/>
              </a:ext>
            </a:extLst>
          </p:cNvPr>
          <p:cNvSpPr/>
          <p:nvPr/>
        </p:nvSpPr>
        <p:spPr>
          <a:xfrm>
            <a:off x="3208791" y="43758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1" name="Straight Arrow Connector 11">
            <a:extLst>
              <a:ext uri="{FF2B5EF4-FFF2-40B4-BE49-F238E27FC236}">
                <a16:creationId xmlns:a16="http://schemas.microsoft.com/office/drawing/2014/main" id="{D8F4225A-1A9A-9B49-B799-1BA5FD279F0B}"/>
              </a:ext>
            </a:extLst>
          </p:cNvPr>
          <p:cNvCxnSpPr/>
          <p:nvPr/>
        </p:nvCxnSpPr>
        <p:spPr>
          <a:xfrm>
            <a:off x="3238500" y="4129563"/>
            <a:ext cx="1016000" cy="635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5">
            <a:extLst>
              <a:ext uri="{FF2B5EF4-FFF2-40B4-BE49-F238E27FC236}">
                <a16:creationId xmlns:a16="http://schemas.microsoft.com/office/drawing/2014/main" id="{FFE643BF-9106-2B4E-B8E0-F286DBD48267}"/>
              </a:ext>
            </a:extLst>
          </p:cNvPr>
          <p:cNvSpPr/>
          <p:nvPr/>
        </p:nvSpPr>
        <p:spPr>
          <a:xfrm>
            <a:off x="3108296" y="2068956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02A9757D-00FB-F84D-AE17-C7A34D89BF9A}"/>
              </a:ext>
            </a:extLst>
          </p:cNvPr>
          <p:cNvSpPr/>
          <p:nvPr/>
        </p:nvSpPr>
        <p:spPr>
          <a:xfrm>
            <a:off x="4025776" y="2450508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8">
            <a:extLst>
              <a:ext uri="{FF2B5EF4-FFF2-40B4-BE49-F238E27FC236}">
                <a16:creationId xmlns:a16="http://schemas.microsoft.com/office/drawing/2014/main" id="{E752C5F0-A008-C14D-86B6-CE54ADDF35B8}"/>
              </a:ext>
            </a:extLst>
          </p:cNvPr>
          <p:cNvSpPr/>
          <p:nvPr/>
        </p:nvSpPr>
        <p:spPr>
          <a:xfrm>
            <a:off x="3302002" y="4953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Freeform 47">
            <a:extLst>
              <a:ext uri="{FF2B5EF4-FFF2-40B4-BE49-F238E27FC236}">
                <a16:creationId xmlns:a16="http://schemas.microsoft.com/office/drawing/2014/main" id="{5C1E9466-3CEC-394D-8F16-9A18109FEEA3}"/>
              </a:ext>
            </a:extLst>
          </p:cNvPr>
          <p:cNvSpPr/>
          <p:nvPr/>
        </p:nvSpPr>
        <p:spPr>
          <a:xfrm>
            <a:off x="4617983" y="4129562"/>
            <a:ext cx="1291518" cy="631652"/>
          </a:xfrm>
          <a:custGeom>
            <a:avLst/>
            <a:gdLst>
              <a:gd name="connsiteX0" fmla="*/ 1608083 w 1608083"/>
              <a:gd name="connsiteY0" fmla="*/ 42879 h 815389"/>
              <a:gd name="connsiteX1" fmla="*/ 614855 w 1608083"/>
              <a:gd name="connsiteY1" fmla="*/ 27113 h 815389"/>
              <a:gd name="connsiteX2" fmla="*/ 78828 w 1608083"/>
              <a:gd name="connsiteY2" fmla="*/ 358189 h 815389"/>
              <a:gd name="connsiteX3" fmla="*/ 331076 w 1608083"/>
              <a:gd name="connsiteY3" fmla="*/ 578906 h 815389"/>
              <a:gd name="connsiteX4" fmla="*/ 0 w 1608083"/>
              <a:gd name="connsiteY4" fmla="*/ 815389 h 815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083" h="815389">
                <a:moveTo>
                  <a:pt x="1608083" y="42879"/>
                </a:moveTo>
                <a:cubicBezTo>
                  <a:pt x="1238907" y="8720"/>
                  <a:pt x="869731" y="-25439"/>
                  <a:pt x="614855" y="27113"/>
                </a:cubicBezTo>
                <a:cubicBezTo>
                  <a:pt x="359979" y="79665"/>
                  <a:pt x="126125" y="266223"/>
                  <a:pt x="78828" y="358189"/>
                </a:cubicBezTo>
                <a:cubicBezTo>
                  <a:pt x="31531" y="450155"/>
                  <a:pt x="344214" y="502706"/>
                  <a:pt x="331076" y="578906"/>
                </a:cubicBezTo>
                <a:cubicBezTo>
                  <a:pt x="317938" y="655106"/>
                  <a:pt x="158969" y="735247"/>
                  <a:pt x="0" y="815389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7" name="Rectangle 27">
            <a:extLst>
              <a:ext uri="{FF2B5EF4-FFF2-40B4-BE49-F238E27FC236}">
                <a16:creationId xmlns:a16="http://schemas.microsoft.com/office/drawing/2014/main" id="{3AF46B81-AE0B-204F-A272-661C96994FE0}"/>
              </a:ext>
            </a:extLst>
          </p:cNvPr>
          <p:cNvSpPr/>
          <p:nvPr/>
        </p:nvSpPr>
        <p:spPr>
          <a:xfrm>
            <a:off x="4857951" y="41853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8" name="Rectangle 39">
            <a:extLst>
              <a:ext uri="{FF2B5EF4-FFF2-40B4-BE49-F238E27FC236}">
                <a16:creationId xmlns:a16="http://schemas.microsoft.com/office/drawing/2014/main" id="{E76C394B-71CC-574B-9AA4-392BDA8D68A8}"/>
              </a:ext>
            </a:extLst>
          </p:cNvPr>
          <p:cNvSpPr/>
          <p:nvPr/>
        </p:nvSpPr>
        <p:spPr>
          <a:xfrm>
            <a:off x="3302000" y="5266705"/>
            <a:ext cx="1778000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</a:p>
        </p:txBody>
      </p:sp>
      <p:sp>
        <p:nvSpPr>
          <p:cNvPr id="29" name="Rectangle 5">
            <a:extLst>
              <a:ext uri="{FF2B5EF4-FFF2-40B4-BE49-F238E27FC236}">
                <a16:creationId xmlns:a16="http://schemas.microsoft.com/office/drawing/2014/main" id="{69B09AC6-9A70-C940-AA2D-1455D74C4211}"/>
              </a:ext>
            </a:extLst>
          </p:cNvPr>
          <p:cNvSpPr/>
          <p:nvPr/>
        </p:nvSpPr>
        <p:spPr>
          <a:xfrm>
            <a:off x="4681943" y="2450508"/>
            <a:ext cx="138211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 primary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0" name="Freeform 61">
            <a:extLst>
              <a:ext uri="{FF2B5EF4-FFF2-40B4-BE49-F238E27FC236}">
                <a16:creationId xmlns:a16="http://schemas.microsoft.com/office/drawing/2014/main" id="{7712E5CD-772F-A141-9B75-8E9C0D2D7B08}"/>
              </a:ext>
            </a:extLst>
          </p:cNvPr>
          <p:cNvSpPr/>
          <p:nvPr/>
        </p:nvSpPr>
        <p:spPr>
          <a:xfrm>
            <a:off x="4617983" y="3565662"/>
            <a:ext cx="1291518" cy="527173"/>
          </a:xfrm>
          <a:custGeom>
            <a:avLst/>
            <a:gdLst>
              <a:gd name="connsiteX0" fmla="*/ 1450428 w 1450428"/>
              <a:gd name="connsiteY0" fmla="*/ 583324 h 583324"/>
              <a:gd name="connsiteX1" fmla="*/ 693683 w 1450428"/>
              <a:gd name="connsiteY1" fmla="*/ 236483 h 583324"/>
              <a:gd name="connsiteX2" fmla="*/ 520263 w 1450428"/>
              <a:gd name="connsiteY2" fmla="*/ 394138 h 583324"/>
              <a:gd name="connsiteX3" fmla="*/ 0 w 1450428"/>
              <a:gd name="connsiteY3" fmla="*/ 0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0428" h="583324">
                <a:moveTo>
                  <a:pt x="1450428" y="583324"/>
                </a:moveTo>
                <a:cubicBezTo>
                  <a:pt x="1149569" y="425669"/>
                  <a:pt x="848710" y="268014"/>
                  <a:pt x="693683" y="236483"/>
                </a:cubicBezTo>
                <a:cubicBezTo>
                  <a:pt x="538656" y="204952"/>
                  <a:pt x="635877" y="433552"/>
                  <a:pt x="520263" y="394138"/>
                </a:cubicBezTo>
                <a:cubicBezTo>
                  <a:pt x="404649" y="354724"/>
                  <a:pt x="202324" y="177362"/>
                  <a:pt x="0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1" name="Rectangle 67">
            <a:extLst>
              <a:ext uri="{FF2B5EF4-FFF2-40B4-BE49-F238E27FC236}">
                <a16:creationId xmlns:a16="http://schemas.microsoft.com/office/drawing/2014/main" id="{19AEAD41-DECE-2F42-8F6A-8341F65A9D78}"/>
              </a:ext>
            </a:extLst>
          </p:cNvPr>
          <p:cNvSpPr/>
          <p:nvPr/>
        </p:nvSpPr>
        <p:spPr>
          <a:xfrm>
            <a:off x="5365951" y="36138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3" name="Rectangle 59">
            <a:extLst>
              <a:ext uri="{FF2B5EF4-FFF2-40B4-BE49-F238E27FC236}">
                <a16:creationId xmlns:a16="http://schemas.microsoft.com/office/drawing/2014/main" id="{177841A7-D038-1D43-AA4E-852C91B5FDC2}"/>
              </a:ext>
            </a:extLst>
          </p:cNvPr>
          <p:cNvSpPr/>
          <p:nvPr/>
        </p:nvSpPr>
        <p:spPr>
          <a:xfrm>
            <a:off x="5969002" y="2984500"/>
            <a:ext cx="1255472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&lt;5,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7" name="Rectangle 5">
            <a:extLst>
              <a:ext uri="{FF2B5EF4-FFF2-40B4-BE49-F238E27FC236}">
                <a16:creationId xmlns:a16="http://schemas.microsoft.com/office/drawing/2014/main" id="{4DB71722-2ACB-F44A-82EC-C620BB38D50E}"/>
              </a:ext>
            </a:extLst>
          </p:cNvPr>
          <p:cNvSpPr/>
          <p:nvPr/>
        </p:nvSpPr>
        <p:spPr>
          <a:xfrm>
            <a:off x="5740251" y="2064061"/>
            <a:ext cx="138211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 primary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38" name="Straight Arrow Connector 49">
            <a:extLst>
              <a:ext uri="{FF2B5EF4-FFF2-40B4-BE49-F238E27FC236}">
                <a16:creationId xmlns:a16="http://schemas.microsoft.com/office/drawing/2014/main" id="{97C68038-895E-CD4B-9B62-935F02C2F97D}"/>
              </a:ext>
            </a:extLst>
          </p:cNvPr>
          <p:cNvCxnSpPr/>
          <p:nvPr/>
        </p:nvCxnSpPr>
        <p:spPr>
          <a:xfrm flipV="1">
            <a:off x="3238500" y="3431063"/>
            <a:ext cx="1088645" cy="6985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60">
            <a:extLst>
              <a:ext uri="{FF2B5EF4-FFF2-40B4-BE49-F238E27FC236}">
                <a16:creationId xmlns:a16="http://schemas.microsoft.com/office/drawing/2014/main" id="{4FB7DAFA-836C-9344-93E9-04B1072A6C70}"/>
              </a:ext>
            </a:extLst>
          </p:cNvPr>
          <p:cNvSpPr/>
          <p:nvPr/>
        </p:nvSpPr>
        <p:spPr>
          <a:xfrm>
            <a:off x="5969000" y="3298205"/>
            <a:ext cx="1778000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&lt;6, 10, Srv1&gt;</a:t>
            </a:r>
          </a:p>
        </p:txBody>
      </p:sp>
      <p:sp>
        <p:nvSpPr>
          <p:cNvPr id="40" name="Rectangle 62">
            <a:extLst>
              <a:ext uri="{FF2B5EF4-FFF2-40B4-BE49-F238E27FC236}">
                <a16:creationId xmlns:a16="http://schemas.microsoft.com/office/drawing/2014/main" id="{84797DCC-6F7F-EB43-9ECB-C56EECF022CF}"/>
              </a:ext>
            </a:extLst>
          </p:cNvPr>
          <p:cNvSpPr/>
          <p:nvPr/>
        </p:nvSpPr>
        <p:spPr>
          <a:xfrm>
            <a:off x="3335791" y="34233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1" name="Rectangle 5">
            <a:extLst>
              <a:ext uri="{FF2B5EF4-FFF2-40B4-BE49-F238E27FC236}">
                <a16:creationId xmlns:a16="http://schemas.microsoft.com/office/drawing/2014/main" id="{D49EE7BE-9098-6240-B90F-3C92A144A03A}"/>
              </a:ext>
            </a:extLst>
          </p:cNvPr>
          <p:cNvSpPr/>
          <p:nvPr/>
        </p:nvSpPr>
        <p:spPr>
          <a:xfrm>
            <a:off x="7268699" y="2266433"/>
            <a:ext cx="603050" cy="300723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42" name="Straight Arrow Connector 63">
            <a:extLst>
              <a:ext uri="{FF2B5EF4-FFF2-40B4-BE49-F238E27FC236}">
                <a16:creationId xmlns:a16="http://schemas.microsoft.com/office/drawing/2014/main" id="{F886183D-AD4D-7549-A16B-10D92BDDD00C}"/>
              </a:ext>
            </a:extLst>
          </p:cNvPr>
          <p:cNvCxnSpPr/>
          <p:nvPr/>
        </p:nvCxnSpPr>
        <p:spPr>
          <a:xfrm flipH="1">
            <a:off x="4381500" y="3565790"/>
            <a:ext cx="72645" cy="1064045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66">
            <a:extLst>
              <a:ext uri="{FF2B5EF4-FFF2-40B4-BE49-F238E27FC236}">
                <a16:creationId xmlns:a16="http://schemas.microsoft.com/office/drawing/2014/main" id="{C79B096A-842B-494A-99A2-2FC391353407}"/>
              </a:ext>
            </a:extLst>
          </p:cNvPr>
          <p:cNvSpPr/>
          <p:nvPr/>
        </p:nvSpPr>
        <p:spPr>
          <a:xfrm>
            <a:off x="3780291" y="3950194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4" name="Freeform 20">
            <a:extLst>
              <a:ext uri="{FF2B5EF4-FFF2-40B4-BE49-F238E27FC236}">
                <a16:creationId xmlns:a16="http://schemas.microsoft.com/office/drawing/2014/main" id="{B737407C-7539-7549-851F-C445C75FBBEF}"/>
              </a:ext>
            </a:extLst>
          </p:cNvPr>
          <p:cNvSpPr/>
          <p:nvPr/>
        </p:nvSpPr>
        <p:spPr>
          <a:xfrm>
            <a:off x="5971088" y="2748445"/>
            <a:ext cx="1208934" cy="990600"/>
          </a:xfrm>
          <a:custGeom>
            <a:avLst/>
            <a:gdLst>
              <a:gd name="connsiteX0" fmla="*/ 587677 w 1447592"/>
              <a:gd name="connsiteY0" fmla="*/ 7180 h 1340869"/>
              <a:gd name="connsiteX1" fmla="*/ 193539 w 1447592"/>
              <a:gd name="connsiteY1" fmla="*/ 70243 h 1340869"/>
              <a:gd name="connsiteX2" fmla="*/ 4353 w 1447592"/>
              <a:gd name="connsiteY2" fmla="*/ 464380 h 1340869"/>
              <a:gd name="connsiteX3" fmla="*/ 366960 w 1447592"/>
              <a:gd name="connsiteY3" fmla="*/ 1315718 h 1340869"/>
              <a:gd name="connsiteX4" fmla="*/ 1344422 w 1447592"/>
              <a:gd name="connsiteY4" fmla="*/ 1047705 h 1340869"/>
              <a:gd name="connsiteX5" fmla="*/ 1375953 w 1447592"/>
              <a:gd name="connsiteY5" fmla="*/ 354022 h 1340869"/>
              <a:gd name="connsiteX6" fmla="*/ 966049 w 1447592"/>
              <a:gd name="connsiteY6" fmla="*/ 38712 h 1340869"/>
              <a:gd name="connsiteX7" fmla="*/ 587677 w 1447592"/>
              <a:gd name="connsiteY7" fmla="*/ 7180 h 13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7592" h="1340869">
                <a:moveTo>
                  <a:pt x="587677" y="7180"/>
                </a:moveTo>
                <a:cubicBezTo>
                  <a:pt x="458925" y="12435"/>
                  <a:pt x="290759" y="-5957"/>
                  <a:pt x="193539" y="70243"/>
                </a:cubicBezTo>
                <a:cubicBezTo>
                  <a:pt x="96319" y="146443"/>
                  <a:pt x="-24550" y="256801"/>
                  <a:pt x="4353" y="464380"/>
                </a:cubicBezTo>
                <a:cubicBezTo>
                  <a:pt x="33256" y="671959"/>
                  <a:pt x="143615" y="1218497"/>
                  <a:pt x="366960" y="1315718"/>
                </a:cubicBezTo>
                <a:cubicBezTo>
                  <a:pt x="590305" y="1412939"/>
                  <a:pt x="1176257" y="1207988"/>
                  <a:pt x="1344422" y="1047705"/>
                </a:cubicBezTo>
                <a:cubicBezTo>
                  <a:pt x="1512588" y="887422"/>
                  <a:pt x="1439015" y="522187"/>
                  <a:pt x="1375953" y="354022"/>
                </a:cubicBezTo>
                <a:cubicBezTo>
                  <a:pt x="1312891" y="185857"/>
                  <a:pt x="1100056" y="93891"/>
                  <a:pt x="966049" y="38712"/>
                </a:cubicBezTo>
                <a:cubicBezTo>
                  <a:pt x="832042" y="-16467"/>
                  <a:pt x="716429" y="1925"/>
                  <a:pt x="587677" y="7180"/>
                </a:cubicBezTo>
                <a:close/>
              </a:path>
            </a:pathLst>
          </a:custGeom>
          <a:noFill/>
          <a:ln w="12700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Freeform 68">
            <a:extLst>
              <a:ext uri="{FF2B5EF4-FFF2-40B4-BE49-F238E27FC236}">
                <a16:creationId xmlns:a16="http://schemas.microsoft.com/office/drawing/2014/main" id="{957F7081-3C8F-264E-8BEF-F468FFBB2E15}"/>
              </a:ext>
            </a:extLst>
          </p:cNvPr>
          <p:cNvSpPr/>
          <p:nvPr/>
        </p:nvSpPr>
        <p:spPr>
          <a:xfrm>
            <a:off x="3251200" y="4867757"/>
            <a:ext cx="1109267" cy="844998"/>
          </a:xfrm>
          <a:custGeom>
            <a:avLst/>
            <a:gdLst>
              <a:gd name="connsiteX0" fmla="*/ 587677 w 1447592"/>
              <a:gd name="connsiteY0" fmla="*/ 7180 h 1340869"/>
              <a:gd name="connsiteX1" fmla="*/ 193539 w 1447592"/>
              <a:gd name="connsiteY1" fmla="*/ 70243 h 1340869"/>
              <a:gd name="connsiteX2" fmla="*/ 4353 w 1447592"/>
              <a:gd name="connsiteY2" fmla="*/ 464380 h 1340869"/>
              <a:gd name="connsiteX3" fmla="*/ 366960 w 1447592"/>
              <a:gd name="connsiteY3" fmla="*/ 1315718 h 1340869"/>
              <a:gd name="connsiteX4" fmla="*/ 1344422 w 1447592"/>
              <a:gd name="connsiteY4" fmla="*/ 1047705 h 1340869"/>
              <a:gd name="connsiteX5" fmla="*/ 1375953 w 1447592"/>
              <a:gd name="connsiteY5" fmla="*/ 354022 h 1340869"/>
              <a:gd name="connsiteX6" fmla="*/ 966049 w 1447592"/>
              <a:gd name="connsiteY6" fmla="*/ 38712 h 1340869"/>
              <a:gd name="connsiteX7" fmla="*/ 587677 w 1447592"/>
              <a:gd name="connsiteY7" fmla="*/ 7180 h 13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7592" h="1340869">
                <a:moveTo>
                  <a:pt x="587677" y="7180"/>
                </a:moveTo>
                <a:cubicBezTo>
                  <a:pt x="458925" y="12435"/>
                  <a:pt x="290759" y="-5957"/>
                  <a:pt x="193539" y="70243"/>
                </a:cubicBezTo>
                <a:cubicBezTo>
                  <a:pt x="96319" y="146443"/>
                  <a:pt x="-24550" y="256801"/>
                  <a:pt x="4353" y="464380"/>
                </a:cubicBezTo>
                <a:cubicBezTo>
                  <a:pt x="33256" y="671959"/>
                  <a:pt x="143615" y="1218497"/>
                  <a:pt x="366960" y="1315718"/>
                </a:cubicBezTo>
                <a:cubicBezTo>
                  <a:pt x="590305" y="1412939"/>
                  <a:pt x="1176257" y="1207988"/>
                  <a:pt x="1344422" y="1047705"/>
                </a:cubicBezTo>
                <a:cubicBezTo>
                  <a:pt x="1512588" y="887422"/>
                  <a:pt x="1439015" y="522187"/>
                  <a:pt x="1375953" y="354022"/>
                </a:cubicBezTo>
                <a:cubicBezTo>
                  <a:pt x="1312891" y="185857"/>
                  <a:pt x="1100056" y="93891"/>
                  <a:pt x="966049" y="38712"/>
                </a:cubicBezTo>
                <a:cubicBezTo>
                  <a:pt x="832042" y="-16467"/>
                  <a:pt x="716429" y="1925"/>
                  <a:pt x="587677" y="7180"/>
                </a:cubicBezTo>
                <a:close/>
              </a:path>
            </a:pathLst>
          </a:custGeom>
          <a:noFill/>
          <a:ln w="12700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Rectangle 69">
            <a:extLst>
              <a:ext uri="{FF2B5EF4-FFF2-40B4-BE49-F238E27FC236}">
                <a16:creationId xmlns:a16="http://schemas.microsoft.com/office/drawing/2014/main" id="{0285D401-54B3-C143-AEF1-3F8B1704CB2B}"/>
              </a:ext>
            </a:extLst>
          </p:cNvPr>
          <p:cNvSpPr/>
          <p:nvPr/>
        </p:nvSpPr>
        <p:spPr>
          <a:xfrm>
            <a:off x="6100349" y="4884371"/>
            <a:ext cx="2658301" cy="59034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Commit </a:t>
            </a:r>
            <a:r>
              <a:rPr lang="en-US" altLang="zh-CN" dirty="0">
                <a:latin typeface="Eras Medium ITC" pitchFamily="34" charset="0"/>
              </a:rPr>
              <a:t>order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unmatch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tentative </a:t>
            </a:r>
            <a:r>
              <a:rPr lang="en-US" altLang="zh-CN" dirty="0">
                <a:latin typeface="Eras Medium ITC" pitchFamily="34" charset="0"/>
              </a:rPr>
              <a:t>order</a:t>
            </a:r>
          </a:p>
        </p:txBody>
      </p:sp>
    </p:spTree>
    <p:extLst>
      <p:ext uri="{BB962C8B-B14F-4D97-AF65-F5344CB8AC3E}">
        <p14:creationId xmlns:p14="http://schemas.microsoft.com/office/powerpoint/2010/main" val="312015925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3B2CA3-5F28-7B45-B2CF-86E777C0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Will CSN matches update order?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6EFE2D-FC5F-F443-AAE8-C00ABEDBA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845336"/>
          </a:xfrm>
        </p:spPr>
        <p:txBody>
          <a:bodyPr/>
          <a:lstStyle/>
          <a:p>
            <a:r>
              <a:rPr kumimoji="1" lang="en-US" altLang="zh-CN" dirty="0"/>
              <a:t>Not always. The primary can see newer updates before the old ones, as long as they don’t have casualty relationship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90791D-B55F-9148-A424-252CEAB9E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82</a:t>
            </a:fld>
            <a:endParaRPr lang="zh-CN" altLang="en-US" dirty="0"/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1A976FC8-2A18-324A-88BC-5CB7218E6869}"/>
              </a:ext>
            </a:extLst>
          </p:cNvPr>
          <p:cNvSpPr/>
          <p:nvPr/>
        </p:nvSpPr>
        <p:spPr>
          <a:xfrm>
            <a:off x="4889500" y="3048000"/>
            <a:ext cx="102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Primary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10">
            <a:extLst>
              <a:ext uri="{FF2B5EF4-FFF2-40B4-BE49-F238E27FC236}">
                <a16:creationId xmlns:a16="http://schemas.microsoft.com/office/drawing/2014/main" id="{76DC3AF0-77C9-6D4A-BBE0-B2C7CBDECE4A}"/>
              </a:ext>
            </a:extLst>
          </p:cNvPr>
          <p:cNvSpPr/>
          <p:nvPr/>
        </p:nvSpPr>
        <p:spPr>
          <a:xfrm>
            <a:off x="1841500" y="3867835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17">
            <a:extLst>
              <a:ext uri="{FF2B5EF4-FFF2-40B4-BE49-F238E27FC236}">
                <a16:creationId xmlns:a16="http://schemas.microsoft.com/office/drawing/2014/main" id="{5760D87A-65C8-6840-B3E2-9504F1ECE6CF}"/>
              </a:ext>
            </a:extLst>
          </p:cNvPr>
          <p:cNvSpPr/>
          <p:nvPr/>
        </p:nvSpPr>
        <p:spPr>
          <a:xfrm>
            <a:off x="2866645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29">
            <a:extLst>
              <a:ext uri="{FF2B5EF4-FFF2-40B4-BE49-F238E27FC236}">
                <a16:creationId xmlns:a16="http://schemas.microsoft.com/office/drawing/2014/main" id="{172B0AFF-1DED-7642-BF85-17861F58DC61}"/>
              </a:ext>
            </a:extLst>
          </p:cNvPr>
          <p:cNvSpPr/>
          <p:nvPr/>
        </p:nvSpPr>
        <p:spPr>
          <a:xfrm>
            <a:off x="6529500" y="3995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n 31">
            <a:extLst>
              <a:ext uri="{FF2B5EF4-FFF2-40B4-BE49-F238E27FC236}">
                <a16:creationId xmlns:a16="http://schemas.microsoft.com/office/drawing/2014/main" id="{CFB81EF3-8E51-6049-B6DB-CE435B99DCBB}"/>
              </a:ext>
            </a:extLst>
          </p:cNvPr>
          <p:cNvSpPr/>
          <p:nvPr/>
        </p:nvSpPr>
        <p:spPr>
          <a:xfrm>
            <a:off x="5958000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33">
            <a:extLst>
              <a:ext uri="{FF2B5EF4-FFF2-40B4-BE49-F238E27FC236}">
                <a16:creationId xmlns:a16="http://schemas.microsoft.com/office/drawing/2014/main" id="{96D1CDE0-AA3D-BC43-81AE-D8159055636C}"/>
              </a:ext>
            </a:extLst>
          </p:cNvPr>
          <p:cNvSpPr/>
          <p:nvPr/>
        </p:nvSpPr>
        <p:spPr>
          <a:xfrm>
            <a:off x="4254500" y="4629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41">
            <a:extLst>
              <a:ext uri="{FF2B5EF4-FFF2-40B4-BE49-F238E27FC236}">
                <a16:creationId xmlns:a16="http://schemas.microsoft.com/office/drawing/2014/main" id="{A30F78F2-E163-B94D-B26E-82CA040AD2CB}"/>
              </a:ext>
            </a:extLst>
          </p:cNvPr>
          <p:cNvSpPr/>
          <p:nvPr/>
        </p:nvSpPr>
        <p:spPr>
          <a:xfrm>
            <a:off x="4942000" y="4757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Can 56">
            <a:extLst>
              <a:ext uri="{FF2B5EF4-FFF2-40B4-BE49-F238E27FC236}">
                <a16:creationId xmlns:a16="http://schemas.microsoft.com/office/drawing/2014/main" id="{30C50F5F-42A1-D74D-858B-25CA9D23650B}"/>
              </a:ext>
            </a:extLst>
          </p:cNvPr>
          <p:cNvSpPr/>
          <p:nvPr/>
        </p:nvSpPr>
        <p:spPr>
          <a:xfrm>
            <a:off x="4327145" y="32963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E67E536F-F627-6E4A-B69F-39B0A29157C8}"/>
              </a:ext>
            </a:extLst>
          </p:cNvPr>
          <p:cNvCxnSpPr>
            <a:cxnSpLocks/>
          </p:cNvCxnSpPr>
          <p:nvPr/>
        </p:nvCxnSpPr>
        <p:spPr>
          <a:xfrm>
            <a:off x="469158" y="2425452"/>
            <a:ext cx="7570683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7">
            <a:extLst>
              <a:ext uri="{FF2B5EF4-FFF2-40B4-BE49-F238E27FC236}">
                <a16:creationId xmlns:a16="http://schemas.microsoft.com/office/drawing/2014/main" id="{318F1E81-DEE0-384F-B51F-4EA0C6103ED3}"/>
              </a:ext>
            </a:extLst>
          </p:cNvPr>
          <p:cNvSpPr/>
          <p:nvPr/>
        </p:nvSpPr>
        <p:spPr>
          <a:xfrm>
            <a:off x="8092958" y="2285542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 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id="{E3CBBE85-6F04-924A-BF9F-D313D6F94FC3}"/>
              </a:ext>
            </a:extLst>
          </p:cNvPr>
          <p:cNvSpPr/>
          <p:nvPr/>
        </p:nvSpPr>
        <p:spPr>
          <a:xfrm>
            <a:off x="1587501" y="4445000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6" name="Rectangle 36">
            <a:extLst>
              <a:ext uri="{FF2B5EF4-FFF2-40B4-BE49-F238E27FC236}">
                <a16:creationId xmlns:a16="http://schemas.microsoft.com/office/drawing/2014/main" id="{C8EA8E81-FBEE-5A4D-892F-18FAE71550F7}"/>
              </a:ext>
            </a:extLst>
          </p:cNvPr>
          <p:cNvSpPr/>
          <p:nvPr/>
        </p:nvSpPr>
        <p:spPr>
          <a:xfrm>
            <a:off x="755576" y="2069306"/>
            <a:ext cx="1192955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7" name="Rectangle 37">
            <a:extLst>
              <a:ext uri="{FF2B5EF4-FFF2-40B4-BE49-F238E27FC236}">
                <a16:creationId xmlns:a16="http://schemas.microsoft.com/office/drawing/2014/main" id="{1F3B8418-ED77-F14A-BFC1-6DF7BE4F8BBA}"/>
              </a:ext>
            </a:extLst>
          </p:cNvPr>
          <p:cNvSpPr/>
          <p:nvPr/>
        </p:nvSpPr>
        <p:spPr>
          <a:xfrm>
            <a:off x="6123596" y="456633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ectangle 37">
            <a:extLst>
              <a:ext uri="{FF2B5EF4-FFF2-40B4-BE49-F238E27FC236}">
                <a16:creationId xmlns:a16="http://schemas.microsoft.com/office/drawing/2014/main" id="{6DA4E0AF-2C3C-6A4F-80EA-26871CCAD501}"/>
              </a:ext>
            </a:extLst>
          </p:cNvPr>
          <p:cNvSpPr/>
          <p:nvPr/>
        </p:nvSpPr>
        <p:spPr>
          <a:xfrm>
            <a:off x="2032254" y="2479515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AB8CACF6-1E4F-CC40-83EC-66379CB3FEE4}"/>
              </a:ext>
            </a:extLst>
          </p:cNvPr>
          <p:cNvSpPr/>
          <p:nvPr/>
        </p:nvSpPr>
        <p:spPr>
          <a:xfrm>
            <a:off x="3208791" y="43758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1" name="Straight Arrow Connector 11">
            <a:extLst>
              <a:ext uri="{FF2B5EF4-FFF2-40B4-BE49-F238E27FC236}">
                <a16:creationId xmlns:a16="http://schemas.microsoft.com/office/drawing/2014/main" id="{D8F4225A-1A9A-9B49-B799-1BA5FD279F0B}"/>
              </a:ext>
            </a:extLst>
          </p:cNvPr>
          <p:cNvCxnSpPr/>
          <p:nvPr/>
        </p:nvCxnSpPr>
        <p:spPr>
          <a:xfrm>
            <a:off x="3238500" y="4129563"/>
            <a:ext cx="1016000" cy="635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5">
            <a:extLst>
              <a:ext uri="{FF2B5EF4-FFF2-40B4-BE49-F238E27FC236}">
                <a16:creationId xmlns:a16="http://schemas.microsoft.com/office/drawing/2014/main" id="{FFE643BF-9106-2B4E-B8E0-F286DBD48267}"/>
              </a:ext>
            </a:extLst>
          </p:cNvPr>
          <p:cNvSpPr/>
          <p:nvPr/>
        </p:nvSpPr>
        <p:spPr>
          <a:xfrm>
            <a:off x="3108296" y="2068956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02A9757D-00FB-F84D-AE17-C7A34D89BF9A}"/>
              </a:ext>
            </a:extLst>
          </p:cNvPr>
          <p:cNvSpPr/>
          <p:nvPr/>
        </p:nvSpPr>
        <p:spPr>
          <a:xfrm>
            <a:off x="4025776" y="2450508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8">
            <a:extLst>
              <a:ext uri="{FF2B5EF4-FFF2-40B4-BE49-F238E27FC236}">
                <a16:creationId xmlns:a16="http://schemas.microsoft.com/office/drawing/2014/main" id="{E752C5F0-A008-C14D-86B6-CE54ADDF35B8}"/>
              </a:ext>
            </a:extLst>
          </p:cNvPr>
          <p:cNvSpPr/>
          <p:nvPr/>
        </p:nvSpPr>
        <p:spPr>
          <a:xfrm>
            <a:off x="3302002" y="4953000"/>
            <a:ext cx="1255472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&lt;5, 20, Srv2&gt;</a:t>
            </a:r>
            <a:endParaRPr lang="zh-CN" altLang="en-US" sz="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Freeform 47">
            <a:extLst>
              <a:ext uri="{FF2B5EF4-FFF2-40B4-BE49-F238E27FC236}">
                <a16:creationId xmlns:a16="http://schemas.microsoft.com/office/drawing/2014/main" id="{5C1E9466-3CEC-394D-8F16-9A18109FEEA3}"/>
              </a:ext>
            </a:extLst>
          </p:cNvPr>
          <p:cNvSpPr/>
          <p:nvPr/>
        </p:nvSpPr>
        <p:spPr>
          <a:xfrm>
            <a:off x="4617983" y="4129562"/>
            <a:ext cx="1291518" cy="631652"/>
          </a:xfrm>
          <a:custGeom>
            <a:avLst/>
            <a:gdLst>
              <a:gd name="connsiteX0" fmla="*/ 1608083 w 1608083"/>
              <a:gd name="connsiteY0" fmla="*/ 42879 h 815389"/>
              <a:gd name="connsiteX1" fmla="*/ 614855 w 1608083"/>
              <a:gd name="connsiteY1" fmla="*/ 27113 h 815389"/>
              <a:gd name="connsiteX2" fmla="*/ 78828 w 1608083"/>
              <a:gd name="connsiteY2" fmla="*/ 358189 h 815389"/>
              <a:gd name="connsiteX3" fmla="*/ 331076 w 1608083"/>
              <a:gd name="connsiteY3" fmla="*/ 578906 h 815389"/>
              <a:gd name="connsiteX4" fmla="*/ 0 w 1608083"/>
              <a:gd name="connsiteY4" fmla="*/ 815389 h 815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083" h="815389">
                <a:moveTo>
                  <a:pt x="1608083" y="42879"/>
                </a:moveTo>
                <a:cubicBezTo>
                  <a:pt x="1238907" y="8720"/>
                  <a:pt x="869731" y="-25439"/>
                  <a:pt x="614855" y="27113"/>
                </a:cubicBezTo>
                <a:cubicBezTo>
                  <a:pt x="359979" y="79665"/>
                  <a:pt x="126125" y="266223"/>
                  <a:pt x="78828" y="358189"/>
                </a:cubicBezTo>
                <a:cubicBezTo>
                  <a:pt x="31531" y="450155"/>
                  <a:pt x="344214" y="502706"/>
                  <a:pt x="331076" y="578906"/>
                </a:cubicBezTo>
                <a:cubicBezTo>
                  <a:pt x="317938" y="655106"/>
                  <a:pt x="158969" y="735247"/>
                  <a:pt x="0" y="815389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7" name="Rectangle 27">
            <a:extLst>
              <a:ext uri="{FF2B5EF4-FFF2-40B4-BE49-F238E27FC236}">
                <a16:creationId xmlns:a16="http://schemas.microsoft.com/office/drawing/2014/main" id="{3AF46B81-AE0B-204F-A272-661C96994FE0}"/>
              </a:ext>
            </a:extLst>
          </p:cNvPr>
          <p:cNvSpPr/>
          <p:nvPr/>
        </p:nvSpPr>
        <p:spPr>
          <a:xfrm>
            <a:off x="4857951" y="41853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8" name="Rectangle 39">
            <a:extLst>
              <a:ext uri="{FF2B5EF4-FFF2-40B4-BE49-F238E27FC236}">
                <a16:creationId xmlns:a16="http://schemas.microsoft.com/office/drawing/2014/main" id="{E76C394B-71CC-574B-9AA4-392BDA8D68A8}"/>
              </a:ext>
            </a:extLst>
          </p:cNvPr>
          <p:cNvSpPr/>
          <p:nvPr/>
        </p:nvSpPr>
        <p:spPr>
          <a:xfrm>
            <a:off x="3302000" y="5266705"/>
            <a:ext cx="1778000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&lt;6-, 20, Srv1&gt;</a:t>
            </a:r>
          </a:p>
        </p:txBody>
      </p:sp>
      <p:sp>
        <p:nvSpPr>
          <p:cNvPr id="29" name="Rectangle 5">
            <a:extLst>
              <a:ext uri="{FF2B5EF4-FFF2-40B4-BE49-F238E27FC236}">
                <a16:creationId xmlns:a16="http://schemas.microsoft.com/office/drawing/2014/main" id="{69B09AC6-9A70-C940-AA2D-1455D74C4211}"/>
              </a:ext>
            </a:extLst>
          </p:cNvPr>
          <p:cNvSpPr/>
          <p:nvPr/>
        </p:nvSpPr>
        <p:spPr>
          <a:xfrm>
            <a:off x="4681943" y="2450508"/>
            <a:ext cx="138211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 primary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0" name="Freeform 61">
            <a:extLst>
              <a:ext uri="{FF2B5EF4-FFF2-40B4-BE49-F238E27FC236}">
                <a16:creationId xmlns:a16="http://schemas.microsoft.com/office/drawing/2014/main" id="{7712E5CD-772F-A141-9B75-8E9C0D2D7B08}"/>
              </a:ext>
            </a:extLst>
          </p:cNvPr>
          <p:cNvSpPr/>
          <p:nvPr/>
        </p:nvSpPr>
        <p:spPr>
          <a:xfrm>
            <a:off x="4617983" y="3565662"/>
            <a:ext cx="1291518" cy="527173"/>
          </a:xfrm>
          <a:custGeom>
            <a:avLst/>
            <a:gdLst>
              <a:gd name="connsiteX0" fmla="*/ 1450428 w 1450428"/>
              <a:gd name="connsiteY0" fmla="*/ 583324 h 583324"/>
              <a:gd name="connsiteX1" fmla="*/ 693683 w 1450428"/>
              <a:gd name="connsiteY1" fmla="*/ 236483 h 583324"/>
              <a:gd name="connsiteX2" fmla="*/ 520263 w 1450428"/>
              <a:gd name="connsiteY2" fmla="*/ 394138 h 583324"/>
              <a:gd name="connsiteX3" fmla="*/ 0 w 1450428"/>
              <a:gd name="connsiteY3" fmla="*/ 0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0428" h="583324">
                <a:moveTo>
                  <a:pt x="1450428" y="583324"/>
                </a:moveTo>
                <a:cubicBezTo>
                  <a:pt x="1149569" y="425669"/>
                  <a:pt x="848710" y="268014"/>
                  <a:pt x="693683" y="236483"/>
                </a:cubicBezTo>
                <a:cubicBezTo>
                  <a:pt x="538656" y="204952"/>
                  <a:pt x="635877" y="433552"/>
                  <a:pt x="520263" y="394138"/>
                </a:cubicBezTo>
                <a:cubicBezTo>
                  <a:pt x="404649" y="354724"/>
                  <a:pt x="202324" y="177362"/>
                  <a:pt x="0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1" name="Rectangle 67">
            <a:extLst>
              <a:ext uri="{FF2B5EF4-FFF2-40B4-BE49-F238E27FC236}">
                <a16:creationId xmlns:a16="http://schemas.microsoft.com/office/drawing/2014/main" id="{19AEAD41-DECE-2F42-8F6A-8341F65A9D78}"/>
              </a:ext>
            </a:extLst>
          </p:cNvPr>
          <p:cNvSpPr/>
          <p:nvPr/>
        </p:nvSpPr>
        <p:spPr>
          <a:xfrm>
            <a:off x="5365951" y="36138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3" name="Rectangle 59">
            <a:extLst>
              <a:ext uri="{FF2B5EF4-FFF2-40B4-BE49-F238E27FC236}">
                <a16:creationId xmlns:a16="http://schemas.microsoft.com/office/drawing/2014/main" id="{177841A7-D038-1D43-AA4E-852C91B5FDC2}"/>
              </a:ext>
            </a:extLst>
          </p:cNvPr>
          <p:cNvSpPr/>
          <p:nvPr/>
        </p:nvSpPr>
        <p:spPr>
          <a:xfrm>
            <a:off x="5969002" y="2984500"/>
            <a:ext cx="1255472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&lt;5, 20,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7" name="Rectangle 5">
            <a:extLst>
              <a:ext uri="{FF2B5EF4-FFF2-40B4-BE49-F238E27FC236}">
                <a16:creationId xmlns:a16="http://schemas.microsoft.com/office/drawing/2014/main" id="{4DB71722-2ACB-F44A-82EC-C620BB38D50E}"/>
              </a:ext>
            </a:extLst>
          </p:cNvPr>
          <p:cNvSpPr/>
          <p:nvPr/>
        </p:nvSpPr>
        <p:spPr>
          <a:xfrm>
            <a:off x="5740251" y="2064061"/>
            <a:ext cx="138211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 primary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38" name="Straight Arrow Connector 49">
            <a:extLst>
              <a:ext uri="{FF2B5EF4-FFF2-40B4-BE49-F238E27FC236}">
                <a16:creationId xmlns:a16="http://schemas.microsoft.com/office/drawing/2014/main" id="{97C68038-895E-CD4B-9B62-935F02C2F97D}"/>
              </a:ext>
            </a:extLst>
          </p:cNvPr>
          <p:cNvCxnSpPr/>
          <p:nvPr/>
        </p:nvCxnSpPr>
        <p:spPr>
          <a:xfrm flipV="1">
            <a:off x="3238500" y="3431063"/>
            <a:ext cx="1088645" cy="6985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60">
            <a:extLst>
              <a:ext uri="{FF2B5EF4-FFF2-40B4-BE49-F238E27FC236}">
                <a16:creationId xmlns:a16="http://schemas.microsoft.com/office/drawing/2014/main" id="{4FB7DAFA-836C-9344-93E9-04B1072A6C70}"/>
              </a:ext>
            </a:extLst>
          </p:cNvPr>
          <p:cNvSpPr/>
          <p:nvPr/>
        </p:nvSpPr>
        <p:spPr>
          <a:xfrm>
            <a:off x="5969000" y="3298205"/>
            <a:ext cx="1778000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&lt;6, 10, Srv1&gt;</a:t>
            </a:r>
          </a:p>
        </p:txBody>
      </p:sp>
      <p:sp>
        <p:nvSpPr>
          <p:cNvPr id="40" name="Rectangle 62">
            <a:extLst>
              <a:ext uri="{FF2B5EF4-FFF2-40B4-BE49-F238E27FC236}">
                <a16:creationId xmlns:a16="http://schemas.microsoft.com/office/drawing/2014/main" id="{84797DCC-6F7F-EB43-9ECB-C56EECF022CF}"/>
              </a:ext>
            </a:extLst>
          </p:cNvPr>
          <p:cNvSpPr/>
          <p:nvPr/>
        </p:nvSpPr>
        <p:spPr>
          <a:xfrm>
            <a:off x="3335791" y="34233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1" name="Rectangle 5">
            <a:extLst>
              <a:ext uri="{FF2B5EF4-FFF2-40B4-BE49-F238E27FC236}">
                <a16:creationId xmlns:a16="http://schemas.microsoft.com/office/drawing/2014/main" id="{D49EE7BE-9098-6240-B90F-3C92A144A03A}"/>
              </a:ext>
            </a:extLst>
          </p:cNvPr>
          <p:cNvSpPr/>
          <p:nvPr/>
        </p:nvSpPr>
        <p:spPr>
          <a:xfrm>
            <a:off x="7268699" y="2266433"/>
            <a:ext cx="603050" cy="300723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42" name="Straight Arrow Connector 63">
            <a:extLst>
              <a:ext uri="{FF2B5EF4-FFF2-40B4-BE49-F238E27FC236}">
                <a16:creationId xmlns:a16="http://schemas.microsoft.com/office/drawing/2014/main" id="{F886183D-AD4D-7549-A16B-10D92BDDD00C}"/>
              </a:ext>
            </a:extLst>
          </p:cNvPr>
          <p:cNvCxnSpPr/>
          <p:nvPr/>
        </p:nvCxnSpPr>
        <p:spPr>
          <a:xfrm flipH="1">
            <a:off x="4381500" y="3565790"/>
            <a:ext cx="72645" cy="1064045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66">
            <a:extLst>
              <a:ext uri="{FF2B5EF4-FFF2-40B4-BE49-F238E27FC236}">
                <a16:creationId xmlns:a16="http://schemas.microsoft.com/office/drawing/2014/main" id="{C79B096A-842B-494A-99A2-2FC391353407}"/>
              </a:ext>
            </a:extLst>
          </p:cNvPr>
          <p:cNvSpPr/>
          <p:nvPr/>
        </p:nvSpPr>
        <p:spPr>
          <a:xfrm>
            <a:off x="3780291" y="3950194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4" name="Freeform 20">
            <a:extLst>
              <a:ext uri="{FF2B5EF4-FFF2-40B4-BE49-F238E27FC236}">
                <a16:creationId xmlns:a16="http://schemas.microsoft.com/office/drawing/2014/main" id="{B737407C-7539-7549-851F-C445C75FBBEF}"/>
              </a:ext>
            </a:extLst>
          </p:cNvPr>
          <p:cNvSpPr/>
          <p:nvPr/>
        </p:nvSpPr>
        <p:spPr>
          <a:xfrm>
            <a:off x="5971088" y="2748445"/>
            <a:ext cx="1208934" cy="990600"/>
          </a:xfrm>
          <a:custGeom>
            <a:avLst/>
            <a:gdLst>
              <a:gd name="connsiteX0" fmla="*/ 587677 w 1447592"/>
              <a:gd name="connsiteY0" fmla="*/ 7180 h 1340869"/>
              <a:gd name="connsiteX1" fmla="*/ 193539 w 1447592"/>
              <a:gd name="connsiteY1" fmla="*/ 70243 h 1340869"/>
              <a:gd name="connsiteX2" fmla="*/ 4353 w 1447592"/>
              <a:gd name="connsiteY2" fmla="*/ 464380 h 1340869"/>
              <a:gd name="connsiteX3" fmla="*/ 366960 w 1447592"/>
              <a:gd name="connsiteY3" fmla="*/ 1315718 h 1340869"/>
              <a:gd name="connsiteX4" fmla="*/ 1344422 w 1447592"/>
              <a:gd name="connsiteY4" fmla="*/ 1047705 h 1340869"/>
              <a:gd name="connsiteX5" fmla="*/ 1375953 w 1447592"/>
              <a:gd name="connsiteY5" fmla="*/ 354022 h 1340869"/>
              <a:gd name="connsiteX6" fmla="*/ 966049 w 1447592"/>
              <a:gd name="connsiteY6" fmla="*/ 38712 h 1340869"/>
              <a:gd name="connsiteX7" fmla="*/ 587677 w 1447592"/>
              <a:gd name="connsiteY7" fmla="*/ 7180 h 13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7592" h="1340869">
                <a:moveTo>
                  <a:pt x="587677" y="7180"/>
                </a:moveTo>
                <a:cubicBezTo>
                  <a:pt x="458925" y="12435"/>
                  <a:pt x="290759" y="-5957"/>
                  <a:pt x="193539" y="70243"/>
                </a:cubicBezTo>
                <a:cubicBezTo>
                  <a:pt x="96319" y="146443"/>
                  <a:pt x="-24550" y="256801"/>
                  <a:pt x="4353" y="464380"/>
                </a:cubicBezTo>
                <a:cubicBezTo>
                  <a:pt x="33256" y="671959"/>
                  <a:pt x="143615" y="1218497"/>
                  <a:pt x="366960" y="1315718"/>
                </a:cubicBezTo>
                <a:cubicBezTo>
                  <a:pt x="590305" y="1412939"/>
                  <a:pt x="1176257" y="1207988"/>
                  <a:pt x="1344422" y="1047705"/>
                </a:cubicBezTo>
                <a:cubicBezTo>
                  <a:pt x="1512588" y="887422"/>
                  <a:pt x="1439015" y="522187"/>
                  <a:pt x="1375953" y="354022"/>
                </a:cubicBezTo>
                <a:cubicBezTo>
                  <a:pt x="1312891" y="185857"/>
                  <a:pt x="1100056" y="93891"/>
                  <a:pt x="966049" y="38712"/>
                </a:cubicBezTo>
                <a:cubicBezTo>
                  <a:pt x="832042" y="-16467"/>
                  <a:pt x="716429" y="1925"/>
                  <a:pt x="587677" y="7180"/>
                </a:cubicBezTo>
                <a:close/>
              </a:path>
            </a:pathLst>
          </a:custGeom>
          <a:noFill/>
          <a:ln w="12700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Rectangle 69">
            <a:extLst>
              <a:ext uri="{FF2B5EF4-FFF2-40B4-BE49-F238E27FC236}">
                <a16:creationId xmlns:a16="http://schemas.microsoft.com/office/drawing/2014/main" id="{0285D401-54B3-C143-AEF1-3F8B1704CB2B}"/>
              </a:ext>
            </a:extLst>
          </p:cNvPr>
          <p:cNvSpPr/>
          <p:nvPr/>
        </p:nvSpPr>
        <p:spPr>
          <a:xfrm>
            <a:off x="6100349" y="4884371"/>
            <a:ext cx="2658301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Re-order the updates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37313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AF44D6-22E3-8840-A93D-2D0D6289C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Trimming the log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94D6BE-0147-1145-8878-206B07C49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Logs can be kept long without trimming </a:t>
            </a:r>
          </a:p>
          <a:p>
            <a:r>
              <a:rPr lang="en" altLang="zh-CN" dirty="0"/>
              <a:t>When nodes receives new CSNs, can discard all committed log entries seen up to this point </a:t>
            </a:r>
          </a:p>
          <a:p>
            <a:pPr lvl="1"/>
            <a:r>
              <a:rPr lang="en" altLang="zh-CN" dirty="0"/>
              <a:t>Result: No need to keep years of log data </a:t>
            </a:r>
          </a:p>
          <a:p>
            <a:pPr lvl="1"/>
            <a:endParaRPr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9C6BF0C-6A44-1A47-B8DC-597C1D52D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487811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F67ABA-1CA2-BF46-A86A-58CAEEB39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so far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824B02-B4B6-2F48-AA14-8B5977AD1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72500" cy="4167654"/>
          </a:xfrm>
        </p:spPr>
        <p:txBody>
          <a:bodyPr/>
          <a:lstStyle/>
          <a:p>
            <a:r>
              <a:rPr kumimoji="1" lang="en-US" altLang="zh-CN" dirty="0"/>
              <a:t>Eventual consistency is a weak consistency model</a:t>
            </a:r>
          </a:p>
          <a:p>
            <a:pPr lvl="1"/>
            <a:r>
              <a:rPr kumimoji="1" lang="en-US" altLang="zh-CN" dirty="0"/>
              <a:t>Result in anomalies (But can be fixed later, e.g., via sync)</a:t>
            </a:r>
          </a:p>
          <a:p>
            <a:r>
              <a:rPr kumimoji="1" lang="en-US" altLang="zh-CN" dirty="0"/>
              <a:t>Techniques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deal with these anomalies in this lecture comes from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Bayou</a:t>
            </a:r>
            <a:r>
              <a:rPr lang="en-US" altLang="zh-CN" baseline="30000" dirty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+</a:t>
            </a:r>
          </a:p>
          <a:p>
            <a:pPr lvl="1"/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Introduced some very influential design ideas</a:t>
            </a:r>
          </a:p>
          <a:p>
            <a:pPr lvl="2"/>
            <a:r>
              <a:rPr kumimoji="1" lang="en-US" altLang="zh-CN" sz="1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Update functions</a:t>
            </a:r>
          </a:p>
          <a:p>
            <a:pPr lvl="2"/>
            <a:r>
              <a:rPr kumimoji="1" lang="en-US" altLang="zh-CN" sz="1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Ordered update log is the real truth, not the storage/database</a:t>
            </a:r>
          </a:p>
          <a:p>
            <a:pPr lvl="2"/>
            <a:r>
              <a:rPr kumimoji="1" lang="en-US" altLang="zh-CN" sz="1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Use </a:t>
            </a:r>
            <a:r>
              <a:rPr kumimoji="1" lang="en-US" altLang="zh-CN" sz="1800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lamport</a:t>
            </a:r>
            <a:r>
              <a:rPr kumimoji="1" lang="en-US" altLang="zh-CN" sz="1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clock for casually ordered writes </a:t>
            </a:r>
          </a:p>
          <a:p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Techniques everyone should know when consider distributed systems </a:t>
            </a:r>
          </a:p>
          <a:p>
            <a:pPr lvl="1"/>
            <a:r>
              <a:rPr kumimoji="1" lang="en-US" altLang="zh-CN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Lamport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 clock, vector clocks, causal relationships </a:t>
            </a:r>
          </a:p>
          <a:p>
            <a:pPr lvl="1"/>
            <a:endParaRPr lang="en-US" altLang="zh-CN" baseline="30000" dirty="0">
              <a:solidFill>
                <a:srgbClr val="FF006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75DB91D-1D46-434D-85C2-27372FC47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84</a:t>
            </a:fld>
            <a:endParaRPr lang="zh-CN" alt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BC6426-048B-2C49-BCD5-915B7EB9959A}"/>
              </a:ext>
            </a:extLst>
          </p:cNvPr>
          <p:cNvSpPr/>
          <p:nvPr/>
        </p:nvSpPr>
        <p:spPr>
          <a:xfrm>
            <a:off x="-40060" y="5438001"/>
            <a:ext cx="8915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+</a:t>
            </a:r>
            <a:r>
              <a:rPr lang="en-US" altLang="zh-CN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Managing Update Conflicts in </a:t>
            </a:r>
            <a:r>
              <a:rPr lang="en-US" altLang="zh-CN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Bayou</a:t>
            </a:r>
            <a:r>
              <a:rPr lang="en-US" altLang="zh-CN" sz="1200" dirty="0">
                <a:latin typeface="Verdana" pitchFamily="34" charset="0"/>
                <a:ea typeface="Verdana" pitchFamily="34" charset="0"/>
                <a:cs typeface="Verdana" pitchFamily="34" charset="0"/>
              </a:rPr>
              <a:t>, a Weakly Connected Replicated Storage System (SOSP’95)</a:t>
            </a:r>
            <a:endParaRPr lang="zh-CN" altLang="en-US" sz="1200" dirty="0">
              <a:latin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33313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F6E344-8519-EBCB-E754-F0BA1C24E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about reads?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DC54B0-E3BB-5E7C-1A17-AA46A6098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Possible read/write rule implementations </a:t>
            </a:r>
          </a:p>
          <a:p>
            <a:pPr lvl="1"/>
            <a:r>
              <a:rPr kumimoji="1" lang="en-US" altLang="zh-CN" dirty="0"/>
              <a:t>Read: return the latest local copies of the data</a:t>
            </a:r>
          </a:p>
          <a:p>
            <a:pPr lvl="1"/>
            <a:r>
              <a:rPr kumimoji="1" lang="en-US" altLang="zh-CN" strike="sngStrike" dirty="0"/>
              <a:t>Write: write locally (and directly returns), propagate the writes to all the servers in background (e.g., upon sync)</a:t>
            </a:r>
          </a:p>
          <a:p>
            <a:pPr lvl="1"/>
            <a:r>
              <a:rPr kumimoji="1" lang="en-US" altLang="zh-CN" dirty="0"/>
              <a:t>Read may return </a:t>
            </a:r>
          </a:p>
          <a:p>
            <a:pPr lvl="2"/>
            <a:r>
              <a:rPr kumimoji="1" lang="en-US" altLang="zh-CN" sz="1800" dirty="0"/>
              <a:t>Tentative data</a:t>
            </a:r>
          </a:p>
          <a:p>
            <a:pPr lvl="2"/>
            <a:r>
              <a:rPr kumimoji="1" lang="en-US" altLang="zh-CN" sz="1800" dirty="0"/>
              <a:t>Outdated data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Trade</a:t>
            </a:r>
            <a:r>
              <a:rPr kumimoji="1" lang="en-US" altLang="zh-CN" dirty="0"/>
              <a:t> read/write consistency for high performance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9BE63E-05D2-D249-96A2-E3D3B867D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3314026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C63B88-AF2F-755C-B615-59A2C47AA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Reading tentative data is sometimes dangerous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04C376-AF86-E6E1-7F50-74FFE0555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86</a:t>
            </a:fld>
            <a:endParaRPr lang="zh-CN" altLang="en-US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AD477FB9-C878-4B25-DCEF-CDD34B9E8C7F}"/>
              </a:ext>
            </a:extLst>
          </p:cNvPr>
          <p:cNvSpPr txBox="1">
            <a:spLocks/>
          </p:cNvSpPr>
          <p:nvPr/>
        </p:nvSpPr>
        <p:spPr>
          <a:xfrm>
            <a:off x="4283968" y="1231141"/>
            <a:ext cx="3498850" cy="528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/>
            </a:pPr>
            <a:r>
              <a:rPr lang="en-US" sz="2000" u="sng" dirty="0">
                <a:latin typeface="Eras Medium ITC" pitchFamily="34" charset="0"/>
                <a:cs typeface="Calibri" pitchFamily="34" charset="0"/>
              </a:rPr>
              <a:t>For Programmers: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9549EE6D-46CC-0BA7-5322-8E4566A5BA87}"/>
              </a:ext>
            </a:extLst>
          </p:cNvPr>
          <p:cNvSpPr txBox="1">
            <a:spLocks/>
          </p:cNvSpPr>
          <p:nvPr/>
        </p:nvSpPr>
        <p:spPr bwMode="auto">
          <a:xfrm>
            <a:off x="1185168" y="1231141"/>
            <a:ext cx="2727325" cy="528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altLang="zh-CN" sz="2000" u="sng" dirty="0">
                <a:latin typeface="Eras Medium ITC" pitchFamily="34" charset="0"/>
                <a:cs typeface="Calibri" pitchFamily="34" charset="0"/>
              </a:rPr>
              <a:t>For Users: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01C840DB-A28A-232C-34DF-1675B39ACE97}"/>
              </a:ext>
            </a:extLst>
          </p:cNvPr>
          <p:cNvSpPr txBox="1">
            <a:spLocks/>
          </p:cNvSpPr>
          <p:nvPr/>
        </p:nvSpPr>
        <p:spPr>
          <a:xfrm>
            <a:off x="5955605" y="2064579"/>
            <a:ext cx="1979613" cy="433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en-US" sz="2000" dirty="0">
                <a:latin typeface="Eras Medium ITC" pitchFamily="34" charset="0"/>
                <a:cs typeface="Calibri" pitchFamily="34" charset="0"/>
              </a:rPr>
              <a:t>Photo Upload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0303559F-0015-AE37-B81F-0FC248BACEA8}"/>
              </a:ext>
            </a:extLst>
          </p:cNvPr>
          <p:cNvSpPr txBox="1">
            <a:spLocks/>
          </p:cNvSpPr>
          <p:nvPr/>
        </p:nvSpPr>
        <p:spPr>
          <a:xfrm>
            <a:off x="5955605" y="3459992"/>
            <a:ext cx="1979613" cy="434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en-US" sz="2000" dirty="0">
                <a:latin typeface="Eras Medium ITC" pitchFamily="34" charset="0"/>
                <a:cs typeface="Calibri" pitchFamily="34" charset="0"/>
              </a:rPr>
              <a:t>Add to album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13A67163-013D-78CB-0F32-3B3372D2E80A}"/>
              </a:ext>
            </a:extLst>
          </p:cNvPr>
          <p:cNvSpPr txBox="1">
            <a:spLocks/>
          </p:cNvSpPr>
          <p:nvPr/>
        </p:nvSpPr>
        <p:spPr bwMode="auto">
          <a:xfrm>
            <a:off x="927993" y="4631567"/>
            <a:ext cx="3200400" cy="514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altLang="zh-CN" sz="2000" dirty="0">
                <a:latin typeface="Eras Medium ITC" pitchFamily="34" charset="0"/>
                <a:cs typeface="Calibri" pitchFamily="34" charset="0"/>
              </a:rPr>
              <a:t>Employment Integrity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719D4BBC-0486-D4ED-210F-08CD3D3335E0}"/>
              </a:ext>
            </a:extLst>
          </p:cNvPr>
          <p:cNvSpPr txBox="1">
            <a:spLocks/>
          </p:cNvSpPr>
          <p:nvPr/>
        </p:nvSpPr>
        <p:spPr bwMode="auto">
          <a:xfrm>
            <a:off x="4052193" y="4631567"/>
            <a:ext cx="4187825" cy="5635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altLang="zh-CN" sz="2000" dirty="0">
                <a:latin typeface="Eras Medium ITC" pitchFamily="34" charset="0"/>
                <a:cs typeface="Calibri" pitchFamily="34" charset="0"/>
              </a:rPr>
              <a:t>Referential Integrity</a:t>
            </a:r>
          </a:p>
        </p:txBody>
      </p:sp>
      <p:cxnSp>
        <p:nvCxnSpPr>
          <p:cNvPr id="33" name="Straight Arrow Connector 9">
            <a:extLst>
              <a:ext uri="{FF2B5EF4-FFF2-40B4-BE49-F238E27FC236}">
                <a16:creationId xmlns:a16="http://schemas.microsoft.com/office/drawing/2014/main" id="{F8F43262-C9A1-6C2E-C67B-3AD5A40EFF34}"/>
              </a:ext>
            </a:extLst>
          </p:cNvPr>
          <p:cNvCxnSpPr/>
          <p:nvPr/>
        </p:nvCxnSpPr>
        <p:spPr bwMode="auto">
          <a:xfrm>
            <a:off x="5423793" y="2858329"/>
            <a:ext cx="0" cy="577850"/>
          </a:xfrm>
          <a:prstGeom prst="straightConnector1">
            <a:avLst/>
          </a:prstGeom>
          <a:ln>
            <a:solidFill>
              <a:srgbClr val="FF0066"/>
            </a:solidFill>
            <a:prstDash val="sysDot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4" name="Picture 4" descr="key_west_little.jpg">
            <a:extLst>
              <a:ext uri="{FF2B5EF4-FFF2-40B4-BE49-F238E27FC236}">
                <a16:creationId xmlns:a16="http://schemas.microsoft.com/office/drawing/2014/main" id="{5BFBA439-C002-A31A-A70B-E03503191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216" y="2086275"/>
            <a:ext cx="986998" cy="740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" name="Group 20">
            <a:extLst>
              <a:ext uri="{FF2B5EF4-FFF2-40B4-BE49-F238E27FC236}">
                <a16:creationId xmlns:a16="http://schemas.microsoft.com/office/drawing/2014/main" id="{F1B775E1-7EB0-8CBE-6D21-149CB0EBCF04}"/>
              </a:ext>
            </a:extLst>
          </p:cNvPr>
          <p:cNvGrpSpPr>
            <a:grpSpLocks/>
          </p:cNvGrpSpPr>
          <p:nvPr/>
        </p:nvGrpSpPr>
        <p:grpSpPr bwMode="auto">
          <a:xfrm>
            <a:off x="4730053" y="3469271"/>
            <a:ext cx="1106521" cy="728908"/>
            <a:chOff x="8875553" y="2870043"/>
            <a:chExt cx="3034254" cy="1998632"/>
          </a:xfrm>
        </p:grpSpPr>
        <p:sp>
          <p:nvSpPr>
            <p:cNvPr id="36" name="Rectangle 8">
              <a:extLst>
                <a:ext uri="{FF2B5EF4-FFF2-40B4-BE49-F238E27FC236}">
                  <a16:creationId xmlns:a16="http://schemas.microsoft.com/office/drawing/2014/main" id="{C213800E-44EB-1746-5700-92E09D81BF86}"/>
                </a:ext>
              </a:extLst>
            </p:cNvPr>
            <p:cNvSpPr/>
            <p:nvPr/>
          </p:nvSpPr>
          <p:spPr>
            <a:xfrm>
              <a:off x="9428407" y="2870718"/>
              <a:ext cx="2481307" cy="1997957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37" name="Picture 24" descr="key_west_little.jpg">
              <a:extLst>
                <a:ext uri="{FF2B5EF4-FFF2-40B4-BE49-F238E27FC236}">
                  <a16:creationId xmlns:a16="http://schemas.microsoft.com/office/drawing/2014/main" id="{2BEC2E31-93D9-11AE-A863-3F4B24699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75553" y="3950884"/>
              <a:ext cx="987033" cy="7402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12" descr="kw2.jpg">
              <a:extLst>
                <a:ext uri="{FF2B5EF4-FFF2-40B4-BE49-F238E27FC236}">
                  <a16:creationId xmlns:a16="http://schemas.microsoft.com/office/drawing/2014/main" id="{70E68FAA-E215-AAE5-1911-123B601DE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32059" y="3007471"/>
              <a:ext cx="968888" cy="7266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Picture 13" descr="kw3.jpg">
              <a:extLst>
                <a:ext uri="{FF2B5EF4-FFF2-40B4-BE49-F238E27FC236}">
                  <a16:creationId xmlns:a16="http://schemas.microsoft.com/office/drawing/2014/main" id="{312DCF9E-326A-3A32-FFF5-EFB7415F5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97298" y="3007471"/>
              <a:ext cx="968888" cy="7266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14" descr="kw4.jpg">
              <a:extLst>
                <a:ext uri="{FF2B5EF4-FFF2-40B4-BE49-F238E27FC236}">
                  <a16:creationId xmlns:a16="http://schemas.microsoft.com/office/drawing/2014/main" id="{0BBFADCD-ABEF-797B-2C5F-0796280A8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32059" y="3964493"/>
              <a:ext cx="968888" cy="7266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Right Arrow 19">
              <a:extLst>
                <a:ext uri="{FF2B5EF4-FFF2-40B4-BE49-F238E27FC236}">
                  <a16:creationId xmlns:a16="http://schemas.microsoft.com/office/drawing/2014/main" id="{2E6A2841-EF99-CAE2-151A-9CD9FC5F5832}"/>
                </a:ext>
              </a:extLst>
            </p:cNvPr>
            <p:cNvSpPr/>
            <p:nvPr/>
          </p:nvSpPr>
          <p:spPr>
            <a:xfrm>
              <a:off x="9868076" y="3989399"/>
              <a:ext cx="313428" cy="744339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latin typeface="Calibri" pitchFamily="34" charset="0"/>
                <a:cs typeface="Calibri" pitchFamily="34" charset="0"/>
              </a:endParaRPr>
            </a:p>
          </p:txBody>
        </p:sp>
      </p:grpSp>
      <p:cxnSp>
        <p:nvCxnSpPr>
          <p:cNvPr id="42" name="Straight Arrow Connector 29">
            <a:extLst>
              <a:ext uri="{FF2B5EF4-FFF2-40B4-BE49-F238E27FC236}">
                <a16:creationId xmlns:a16="http://schemas.microsoft.com/office/drawing/2014/main" id="{24063D2F-B5E3-9295-C5ED-87240B3FFF13}"/>
              </a:ext>
            </a:extLst>
          </p:cNvPr>
          <p:cNvCxnSpPr>
            <a:stCxn id="45" idx="2"/>
            <a:endCxn id="43" idx="0"/>
          </p:cNvCxnSpPr>
          <p:nvPr/>
        </p:nvCxnSpPr>
        <p:spPr>
          <a:xfrm>
            <a:off x="2567087" y="2969451"/>
            <a:ext cx="0" cy="652465"/>
          </a:xfrm>
          <a:prstGeom prst="straightConnector1">
            <a:avLst/>
          </a:prstGeom>
          <a:ln>
            <a:solidFill>
              <a:srgbClr val="FF0066"/>
            </a:solidFill>
            <a:prstDash val="sysDot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Rectangle 30">
            <a:extLst>
              <a:ext uri="{FF2B5EF4-FFF2-40B4-BE49-F238E27FC236}">
                <a16:creationId xmlns:a16="http://schemas.microsoft.com/office/drawing/2014/main" id="{DD2E5C57-9C68-AFB3-C419-4DBB291F2F82}"/>
              </a:ext>
            </a:extLst>
          </p:cNvPr>
          <p:cNvSpPr/>
          <p:nvPr/>
        </p:nvSpPr>
        <p:spPr>
          <a:xfrm>
            <a:off x="1918593" y="3621916"/>
            <a:ext cx="1296987" cy="461962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sz="2000" b="1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New Job!</a:t>
            </a:r>
          </a:p>
        </p:txBody>
      </p:sp>
      <p:grpSp>
        <p:nvGrpSpPr>
          <p:cNvPr id="44" name="Group 42">
            <a:extLst>
              <a:ext uri="{FF2B5EF4-FFF2-40B4-BE49-F238E27FC236}">
                <a16:creationId xmlns:a16="http://schemas.microsoft.com/office/drawing/2014/main" id="{126D8ACF-A57A-9E80-06B3-7D8F4D358878}"/>
              </a:ext>
            </a:extLst>
          </p:cNvPr>
          <p:cNvGrpSpPr>
            <a:grpSpLocks/>
          </p:cNvGrpSpPr>
          <p:nvPr/>
        </p:nvGrpSpPr>
        <p:grpSpPr bwMode="auto">
          <a:xfrm>
            <a:off x="1918593" y="2140779"/>
            <a:ext cx="1296987" cy="828672"/>
            <a:chOff x="4244742" y="2196119"/>
            <a:chExt cx="1297264" cy="671201"/>
          </a:xfrm>
        </p:grpSpPr>
        <p:sp>
          <p:nvSpPr>
            <p:cNvPr id="45" name="Rectangle 32">
              <a:extLst>
                <a:ext uri="{FF2B5EF4-FFF2-40B4-BE49-F238E27FC236}">
                  <a16:creationId xmlns:a16="http://schemas.microsoft.com/office/drawing/2014/main" id="{7EBECADC-4CCD-2419-5BBC-484F00476ADA}"/>
                </a:ext>
              </a:extLst>
            </p:cNvPr>
            <p:cNvSpPr/>
            <p:nvPr/>
          </p:nvSpPr>
          <p:spPr>
            <a:xfrm>
              <a:off x="4244742" y="2196119"/>
              <a:ext cx="1297264" cy="671201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b="1" u="sng" dirty="0">
                  <a:solidFill>
                    <a:schemeClr val="tx1"/>
                  </a:solidFill>
                  <a:latin typeface="Eras Medium ITC" pitchFamily="34" charset="0"/>
                  <a:cs typeface="Calibri" pitchFamily="34" charset="0"/>
                </a:rPr>
                <a:t>Friends</a:t>
              </a:r>
            </a:p>
            <a:p>
              <a:pPr algn="ctr">
                <a:defRPr/>
              </a:pPr>
              <a:r>
                <a:rPr lang="en-US" sz="2000" b="1" dirty="0">
                  <a:solidFill>
                    <a:schemeClr val="tx1"/>
                  </a:solidFill>
                  <a:latin typeface="Eras Medium ITC" pitchFamily="34" charset="0"/>
                  <a:cs typeface="Calibri" pitchFamily="34" charset="0"/>
                </a:rPr>
                <a:t>Boss</a:t>
              </a:r>
            </a:p>
          </p:txBody>
        </p:sp>
        <p:grpSp>
          <p:nvGrpSpPr>
            <p:cNvPr id="46" name="Group 51">
              <a:extLst>
                <a:ext uri="{FF2B5EF4-FFF2-40B4-BE49-F238E27FC236}">
                  <a16:creationId xmlns:a16="http://schemas.microsoft.com/office/drawing/2014/main" id="{469030AB-4095-0FB0-6678-0273990F1B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81296" y="2562494"/>
              <a:ext cx="1025744" cy="250822"/>
              <a:chOff x="4381296" y="2543250"/>
              <a:chExt cx="1025744" cy="250822"/>
            </a:xfrm>
          </p:grpSpPr>
          <p:cxnSp>
            <p:nvCxnSpPr>
              <p:cNvPr id="47" name="Straight Connector 35">
                <a:extLst>
                  <a:ext uri="{FF2B5EF4-FFF2-40B4-BE49-F238E27FC236}">
                    <a16:creationId xmlns:a16="http://schemas.microsoft.com/office/drawing/2014/main" id="{518AC3A5-364C-4AD2-D073-E5AE737E6329}"/>
                  </a:ext>
                </a:extLst>
              </p:cNvPr>
              <p:cNvCxnSpPr/>
              <p:nvPr/>
            </p:nvCxnSpPr>
            <p:spPr>
              <a:xfrm flipV="1">
                <a:off x="4381296" y="2543250"/>
                <a:ext cx="1025744" cy="250822"/>
              </a:xfrm>
              <a:prstGeom prst="line">
                <a:avLst/>
              </a:prstGeom>
              <a:ln w="38100" cmpd="sng">
                <a:solidFill>
                  <a:srgbClr val="FF00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38">
                <a:extLst>
                  <a:ext uri="{FF2B5EF4-FFF2-40B4-BE49-F238E27FC236}">
                    <a16:creationId xmlns:a16="http://schemas.microsoft.com/office/drawing/2014/main" id="{E28BEAAE-8EC6-7CA5-1899-8ADFE80FB321}"/>
                  </a:ext>
                </a:extLst>
              </p:cNvPr>
              <p:cNvCxnSpPr/>
              <p:nvPr/>
            </p:nvCxnSpPr>
            <p:spPr>
              <a:xfrm>
                <a:off x="4381296" y="2543250"/>
                <a:ext cx="1025744" cy="250822"/>
              </a:xfrm>
              <a:prstGeom prst="line">
                <a:avLst/>
              </a:prstGeom>
              <a:ln w="38100" cmpd="sng">
                <a:solidFill>
                  <a:srgbClr val="FF006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" name="Rectangle 5">
            <a:extLst>
              <a:ext uri="{FF2B5EF4-FFF2-40B4-BE49-F238E27FC236}">
                <a16:creationId xmlns:a16="http://schemas.microsoft.com/office/drawing/2014/main" id="{A0916D84-BD96-8884-5795-E45AF4C65795}"/>
              </a:ext>
            </a:extLst>
          </p:cNvPr>
          <p:cNvSpPr/>
          <p:nvPr/>
        </p:nvSpPr>
        <p:spPr>
          <a:xfrm>
            <a:off x="1871960" y="5199136"/>
            <a:ext cx="5311786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dirty="0">
                <a:latin typeface="Eras Medium ITC" pitchFamily="34" charset="0"/>
              </a:rPr>
              <a:t>Can these happen in our current system? </a:t>
            </a:r>
          </a:p>
        </p:txBody>
      </p:sp>
    </p:spTree>
    <p:extLst>
      <p:ext uri="{BB962C8B-B14F-4D97-AF65-F5344CB8AC3E}">
        <p14:creationId xmlns:p14="http://schemas.microsoft.com/office/powerpoint/2010/main" val="68967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“boss icon”的图片搜索结果">
            <a:extLst>
              <a:ext uri="{FF2B5EF4-FFF2-40B4-BE49-F238E27FC236}">
                <a16:creationId xmlns:a16="http://schemas.microsoft.com/office/drawing/2014/main" id="{8DC63E92-8AE7-5613-4D2F-656D4337C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3" t="-16795" r="913" b="16795"/>
          <a:stretch/>
        </p:blipFill>
        <p:spPr bwMode="auto">
          <a:xfrm>
            <a:off x="7422857" y="4138658"/>
            <a:ext cx="1270062" cy="1341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4BA0688-93C0-36C4-47AA-A37222DF6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Reading tentative data is sometimes dangerous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606B52-0BF6-2003-3A56-E3248786E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87</a:t>
            </a:fld>
            <a:endParaRPr lang="zh-CN" altLang="en-US" dirty="0"/>
          </a:p>
        </p:txBody>
      </p:sp>
      <p:sp>
        <p:nvSpPr>
          <p:cNvPr id="5" name="Rounded Rectangle 8">
            <a:extLst>
              <a:ext uri="{FF2B5EF4-FFF2-40B4-BE49-F238E27FC236}">
                <a16:creationId xmlns:a16="http://schemas.microsoft.com/office/drawing/2014/main" id="{48BC1635-8472-003B-74A5-DD63A6A341F9}"/>
              </a:ext>
            </a:extLst>
          </p:cNvPr>
          <p:cNvSpPr/>
          <p:nvPr/>
        </p:nvSpPr>
        <p:spPr>
          <a:xfrm>
            <a:off x="4889500" y="3048000"/>
            <a:ext cx="102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Primary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10">
            <a:extLst>
              <a:ext uri="{FF2B5EF4-FFF2-40B4-BE49-F238E27FC236}">
                <a16:creationId xmlns:a16="http://schemas.microsoft.com/office/drawing/2014/main" id="{25F2178C-BAF8-AD72-CA41-CBAEF8AF51AF}"/>
              </a:ext>
            </a:extLst>
          </p:cNvPr>
          <p:cNvSpPr/>
          <p:nvPr/>
        </p:nvSpPr>
        <p:spPr>
          <a:xfrm>
            <a:off x="1841500" y="3867835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Can 17">
            <a:extLst>
              <a:ext uri="{FF2B5EF4-FFF2-40B4-BE49-F238E27FC236}">
                <a16:creationId xmlns:a16="http://schemas.microsoft.com/office/drawing/2014/main" id="{2D32EC40-0917-FF31-D313-29FC7D2D66DC}"/>
              </a:ext>
            </a:extLst>
          </p:cNvPr>
          <p:cNvSpPr/>
          <p:nvPr/>
        </p:nvSpPr>
        <p:spPr>
          <a:xfrm>
            <a:off x="2866645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29">
            <a:extLst>
              <a:ext uri="{FF2B5EF4-FFF2-40B4-BE49-F238E27FC236}">
                <a16:creationId xmlns:a16="http://schemas.microsoft.com/office/drawing/2014/main" id="{AB4FEBD9-FECD-DA5B-2834-92FB01B22747}"/>
              </a:ext>
            </a:extLst>
          </p:cNvPr>
          <p:cNvSpPr/>
          <p:nvPr/>
        </p:nvSpPr>
        <p:spPr>
          <a:xfrm>
            <a:off x="6529500" y="3995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31">
            <a:extLst>
              <a:ext uri="{FF2B5EF4-FFF2-40B4-BE49-F238E27FC236}">
                <a16:creationId xmlns:a16="http://schemas.microsoft.com/office/drawing/2014/main" id="{B8CCEDE4-B55E-373C-E46D-726C3EED3B9C}"/>
              </a:ext>
            </a:extLst>
          </p:cNvPr>
          <p:cNvSpPr/>
          <p:nvPr/>
        </p:nvSpPr>
        <p:spPr>
          <a:xfrm>
            <a:off x="5958000" y="3994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Can 33">
            <a:extLst>
              <a:ext uri="{FF2B5EF4-FFF2-40B4-BE49-F238E27FC236}">
                <a16:creationId xmlns:a16="http://schemas.microsoft.com/office/drawing/2014/main" id="{1EBBC81C-2ECD-9606-6F0E-1F73B85076C0}"/>
              </a:ext>
            </a:extLst>
          </p:cNvPr>
          <p:cNvSpPr/>
          <p:nvPr/>
        </p:nvSpPr>
        <p:spPr>
          <a:xfrm>
            <a:off x="4254500" y="46298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41">
            <a:extLst>
              <a:ext uri="{FF2B5EF4-FFF2-40B4-BE49-F238E27FC236}">
                <a16:creationId xmlns:a16="http://schemas.microsoft.com/office/drawing/2014/main" id="{AAD35248-1DD6-0BAA-843A-73D0CA9A6EAB}"/>
              </a:ext>
            </a:extLst>
          </p:cNvPr>
          <p:cNvSpPr/>
          <p:nvPr/>
        </p:nvSpPr>
        <p:spPr>
          <a:xfrm>
            <a:off x="4942000" y="47570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56">
            <a:extLst>
              <a:ext uri="{FF2B5EF4-FFF2-40B4-BE49-F238E27FC236}">
                <a16:creationId xmlns:a16="http://schemas.microsoft.com/office/drawing/2014/main" id="{900BFC8F-9B52-D10E-5B64-17513AB9EA8B}"/>
              </a:ext>
            </a:extLst>
          </p:cNvPr>
          <p:cNvSpPr/>
          <p:nvPr/>
        </p:nvSpPr>
        <p:spPr>
          <a:xfrm>
            <a:off x="4327145" y="3296335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1664CDFB-B5BA-D905-6270-3F40F5D81246}"/>
              </a:ext>
            </a:extLst>
          </p:cNvPr>
          <p:cNvCxnSpPr>
            <a:cxnSpLocks/>
          </p:cNvCxnSpPr>
          <p:nvPr/>
        </p:nvCxnSpPr>
        <p:spPr>
          <a:xfrm>
            <a:off x="469158" y="2425452"/>
            <a:ext cx="7570683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37">
            <a:extLst>
              <a:ext uri="{FF2B5EF4-FFF2-40B4-BE49-F238E27FC236}">
                <a16:creationId xmlns:a16="http://schemas.microsoft.com/office/drawing/2014/main" id="{CF915EBC-CDAD-3DBA-0A74-6928B1E75D91}"/>
              </a:ext>
            </a:extLst>
          </p:cNvPr>
          <p:cNvSpPr/>
          <p:nvPr/>
        </p:nvSpPr>
        <p:spPr>
          <a:xfrm>
            <a:off x="8092958" y="2285542"/>
            <a:ext cx="1496404" cy="27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 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6" name="Rectangle 36">
            <a:extLst>
              <a:ext uri="{FF2B5EF4-FFF2-40B4-BE49-F238E27FC236}">
                <a16:creationId xmlns:a16="http://schemas.microsoft.com/office/drawing/2014/main" id="{63DBBB9B-1BD9-2447-7ECA-2B50B9D20601}"/>
              </a:ext>
            </a:extLst>
          </p:cNvPr>
          <p:cNvSpPr/>
          <p:nvPr/>
        </p:nvSpPr>
        <p:spPr>
          <a:xfrm>
            <a:off x="879386" y="1868010"/>
            <a:ext cx="2375971" cy="464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11, Srv1&gt; ”Delete boss </a:t>
            </a:r>
          </a:p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for the album permission”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6FD98085-EB7A-FF59-9633-1B060A937F37}"/>
              </a:ext>
            </a:extLst>
          </p:cNvPr>
          <p:cNvSpPr/>
          <p:nvPr/>
        </p:nvSpPr>
        <p:spPr>
          <a:xfrm>
            <a:off x="3208791" y="4375835"/>
            <a:ext cx="603050" cy="3007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6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18" name="Straight Arrow Connector 11">
            <a:extLst>
              <a:ext uri="{FF2B5EF4-FFF2-40B4-BE49-F238E27FC236}">
                <a16:creationId xmlns:a16="http://schemas.microsoft.com/office/drawing/2014/main" id="{842C5493-27CF-D715-F202-71FD2442D1E0}"/>
              </a:ext>
            </a:extLst>
          </p:cNvPr>
          <p:cNvCxnSpPr/>
          <p:nvPr/>
        </p:nvCxnSpPr>
        <p:spPr>
          <a:xfrm>
            <a:off x="3238500" y="4129563"/>
            <a:ext cx="1016000" cy="635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36">
            <a:extLst>
              <a:ext uri="{FF2B5EF4-FFF2-40B4-BE49-F238E27FC236}">
                <a16:creationId xmlns:a16="http://schemas.microsoft.com/office/drawing/2014/main" id="{2D259C84-6D4F-E27F-6288-8DBB5ADAF157}"/>
              </a:ext>
            </a:extLst>
          </p:cNvPr>
          <p:cNvSpPr/>
          <p:nvPr/>
        </p:nvSpPr>
        <p:spPr>
          <a:xfrm>
            <a:off x="6419220" y="3657180"/>
            <a:ext cx="2124299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Srv1&gt; ”new job!”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4" name="Rectangle 36">
            <a:extLst>
              <a:ext uri="{FF2B5EF4-FFF2-40B4-BE49-F238E27FC236}">
                <a16:creationId xmlns:a16="http://schemas.microsoft.com/office/drawing/2014/main" id="{45EC9CA0-BECC-BAC8-72E6-58A834CF047D}"/>
              </a:ext>
            </a:extLst>
          </p:cNvPr>
          <p:cNvSpPr/>
          <p:nvPr/>
        </p:nvSpPr>
        <p:spPr>
          <a:xfrm>
            <a:off x="2960291" y="2472914"/>
            <a:ext cx="2124299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20, Srv1&gt; ”new job!”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0" name="Rectangle 36">
            <a:extLst>
              <a:ext uri="{FF2B5EF4-FFF2-40B4-BE49-F238E27FC236}">
                <a16:creationId xmlns:a16="http://schemas.microsoft.com/office/drawing/2014/main" id="{5127247A-C162-29B9-4ED0-F244103469E1}"/>
              </a:ext>
            </a:extLst>
          </p:cNvPr>
          <p:cNvSpPr/>
          <p:nvPr/>
        </p:nvSpPr>
        <p:spPr>
          <a:xfrm>
            <a:off x="584320" y="4444315"/>
            <a:ext cx="2375971" cy="464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10, Srv1&gt; ”Delete boss </a:t>
            </a:r>
          </a:p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for the album permission”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1" name="Rectangle 36">
            <a:extLst>
              <a:ext uri="{FF2B5EF4-FFF2-40B4-BE49-F238E27FC236}">
                <a16:creationId xmlns:a16="http://schemas.microsoft.com/office/drawing/2014/main" id="{06DE0F8F-3109-E420-EC24-681B6C959ECD}"/>
              </a:ext>
            </a:extLst>
          </p:cNvPr>
          <p:cNvSpPr/>
          <p:nvPr/>
        </p:nvSpPr>
        <p:spPr>
          <a:xfrm>
            <a:off x="2519029" y="4974758"/>
            <a:ext cx="2375971" cy="464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&lt;-, 11, Srv1&gt; ”Delete boss </a:t>
            </a:r>
          </a:p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for the album permission”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2" name="Rectangle 36">
            <a:extLst>
              <a:ext uri="{FF2B5EF4-FFF2-40B4-BE49-F238E27FC236}">
                <a16:creationId xmlns:a16="http://schemas.microsoft.com/office/drawing/2014/main" id="{1BD841C2-C9E1-4359-48C4-7941BB63D65F}"/>
              </a:ext>
            </a:extLst>
          </p:cNvPr>
          <p:cNvSpPr/>
          <p:nvPr/>
        </p:nvSpPr>
        <p:spPr>
          <a:xfrm>
            <a:off x="5136043" y="2468423"/>
            <a:ext cx="2712602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What about read at server 3? 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" name="Rectangle 36">
            <a:extLst>
              <a:ext uri="{FF2B5EF4-FFF2-40B4-BE49-F238E27FC236}">
                <a16:creationId xmlns:a16="http://schemas.microsoft.com/office/drawing/2014/main" id="{DBF54589-6722-7DD9-4C9B-9010404B12AC}"/>
              </a:ext>
            </a:extLst>
          </p:cNvPr>
          <p:cNvSpPr/>
          <p:nvPr/>
        </p:nvSpPr>
        <p:spPr>
          <a:xfrm>
            <a:off x="6066556" y="5321413"/>
            <a:ext cx="2712602" cy="279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What about read at server 3? 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70EBD9A3-906F-1F82-DF99-687F3C0975AD}"/>
              </a:ext>
            </a:extLst>
          </p:cNvPr>
          <p:cNvSpPr/>
          <p:nvPr/>
        </p:nvSpPr>
        <p:spPr>
          <a:xfrm>
            <a:off x="7220572" y="4556760"/>
            <a:ext cx="475628" cy="529126"/>
          </a:xfrm>
          <a:custGeom>
            <a:avLst/>
            <a:gdLst>
              <a:gd name="connsiteX0" fmla="*/ 475628 w 475628"/>
              <a:gd name="connsiteY0" fmla="*/ 502920 h 529126"/>
              <a:gd name="connsiteX1" fmla="*/ 33668 w 475628"/>
              <a:gd name="connsiteY1" fmla="*/ 472440 h 529126"/>
              <a:gd name="connsiteX2" fmla="*/ 64148 w 475628"/>
              <a:gd name="connsiteY2" fmla="*/ 0 h 52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5628" h="529126">
                <a:moveTo>
                  <a:pt x="475628" y="502920"/>
                </a:moveTo>
                <a:cubicBezTo>
                  <a:pt x="288938" y="529590"/>
                  <a:pt x="102248" y="556260"/>
                  <a:pt x="33668" y="472440"/>
                </a:cubicBezTo>
                <a:cubicBezTo>
                  <a:pt x="-34912" y="388620"/>
                  <a:pt x="14618" y="194310"/>
                  <a:pt x="64148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642424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3FF29C-006A-D74B-8EA4-AFFC4903A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Eventual vs. Linearizability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842CE6-E9DC-1342-94C1-9E51E065E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3525737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Scalability </a:t>
            </a:r>
          </a:p>
          <a:p>
            <a:pPr lvl="1"/>
            <a:r>
              <a:rPr kumimoji="1" lang="en-US" altLang="zh-CN" dirty="0"/>
              <a:t>Still have a single primary (but operations are much lightweight)</a:t>
            </a:r>
          </a:p>
          <a:p>
            <a:r>
              <a:rPr kumimoji="1" lang="en-US" altLang="zh-CN" dirty="0"/>
              <a:t>Ease of programming</a:t>
            </a:r>
          </a:p>
          <a:p>
            <a:pPr lvl="1"/>
            <a:r>
              <a:rPr kumimoji="1" lang="en-US" altLang="zh-CN" dirty="0"/>
              <a:t>Not so easy: update function &amp; anomalies to handle</a:t>
            </a:r>
          </a:p>
          <a:p>
            <a:r>
              <a:rPr kumimoji="1" lang="en-US" altLang="zh-CN" dirty="0"/>
              <a:t>Fault tolerance</a:t>
            </a:r>
          </a:p>
          <a:p>
            <a:pPr lvl="1"/>
            <a:r>
              <a:rPr kumimoji="1" lang="en-US" altLang="zh-CN" dirty="0"/>
              <a:t>As long as  a single replica is up, client can work 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5E1115A-8704-8343-804F-2A0815280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88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D861188-8DF8-334F-BD4E-44CB43D3609C}"/>
              </a:ext>
            </a:extLst>
          </p:cNvPr>
          <p:cNvGrpSpPr/>
          <p:nvPr/>
        </p:nvGrpSpPr>
        <p:grpSpPr>
          <a:xfrm>
            <a:off x="4183440" y="1485792"/>
            <a:ext cx="4905419" cy="3471841"/>
            <a:chOff x="3938787" y="1490302"/>
            <a:chExt cx="5208447" cy="363328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9FB2C54-243F-134A-8941-CADAA09123D2}"/>
                </a:ext>
              </a:extLst>
            </p:cNvPr>
            <p:cNvSpPr/>
            <p:nvPr/>
          </p:nvSpPr>
          <p:spPr>
            <a:xfrm>
              <a:off x="5962809" y="1490302"/>
              <a:ext cx="1298987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Scalability</a:t>
              </a:r>
              <a:endParaRPr lang="zh-CN" altLang="en-US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053C304D-EE6A-8A4E-B610-F85ECB843426}"/>
                </a:ext>
              </a:extLst>
            </p:cNvPr>
            <p:cNvSpPr/>
            <p:nvPr/>
          </p:nvSpPr>
          <p:spPr>
            <a:xfrm>
              <a:off x="4572000" y="4737080"/>
              <a:ext cx="1530463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Consistency</a:t>
              </a:r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E7B1494-C90C-254C-820F-C9222E0ED9E7}"/>
                </a:ext>
              </a:extLst>
            </p:cNvPr>
            <p:cNvSpPr/>
            <p:nvPr/>
          </p:nvSpPr>
          <p:spPr>
            <a:xfrm>
              <a:off x="6950899" y="4737080"/>
              <a:ext cx="1884485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Fault tolerance 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BACCF1D-BFC0-4F41-AA63-6950AD5F439F}"/>
                </a:ext>
              </a:extLst>
            </p:cNvPr>
            <p:cNvSpPr/>
            <p:nvPr/>
          </p:nvSpPr>
          <p:spPr>
            <a:xfrm>
              <a:off x="3938787" y="2142936"/>
              <a:ext cx="1639392" cy="67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Ease of </a:t>
              </a:r>
            </a:p>
            <a:p>
              <a:r>
                <a:rPr kumimoji="1" lang="en-US" altLang="zh-CN" dirty="0"/>
                <a:t>programming</a:t>
              </a:r>
              <a:endParaRPr lang="zh-CN" altLang="en-US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25AAF60-C3F6-EB42-8675-74E426B68C55}"/>
                </a:ext>
              </a:extLst>
            </p:cNvPr>
            <p:cNvSpPr/>
            <p:nvPr/>
          </p:nvSpPr>
          <p:spPr>
            <a:xfrm>
              <a:off x="7548691" y="2281436"/>
              <a:ext cx="1598543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Performance</a:t>
              </a:r>
              <a:endParaRPr lang="zh-CN" altLang="en-US" dirty="0"/>
            </a:p>
          </p:txBody>
        </p:sp>
        <p:sp>
          <p:nvSpPr>
            <p:cNvPr id="11" name="多边形">
              <a:extLst>
                <a:ext uri="{FF2B5EF4-FFF2-40B4-BE49-F238E27FC236}">
                  <a16:creationId xmlns:a16="http://schemas.microsoft.com/office/drawing/2014/main" id="{693DFB5B-1D76-944A-ACEE-0DEFF5A817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62010" y="1972096"/>
              <a:ext cx="2825010" cy="2608246"/>
            </a:xfrm>
            <a:prstGeom prst="pentagon">
              <a:avLst/>
            </a:prstGeom>
            <a:noFill/>
            <a:ln w="6350">
              <a:solidFill>
                <a:schemeClr val="tx2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多边形">
              <a:extLst>
                <a:ext uri="{FF2B5EF4-FFF2-40B4-BE49-F238E27FC236}">
                  <a16:creationId xmlns:a16="http://schemas.microsoft.com/office/drawing/2014/main" id="{76C312ED-49A7-F143-B72D-3337F9FD03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85833" y="2836164"/>
              <a:ext cx="1540041" cy="1772433"/>
            </a:xfrm>
            <a:custGeom>
              <a:avLst/>
              <a:gdLst>
                <a:gd name="connsiteX0" fmla="*/ 0 w 300020"/>
                <a:gd name="connsiteY0" fmla="*/ 105804 h 276999"/>
                <a:gd name="connsiteX1" fmla="*/ 150010 w 300020"/>
                <a:gd name="connsiteY1" fmla="*/ 0 h 276999"/>
                <a:gd name="connsiteX2" fmla="*/ 300020 w 300020"/>
                <a:gd name="connsiteY2" fmla="*/ 105804 h 276999"/>
                <a:gd name="connsiteX3" fmla="*/ 242721 w 300020"/>
                <a:gd name="connsiteY3" fmla="*/ 276998 h 276999"/>
                <a:gd name="connsiteX4" fmla="*/ 57299 w 300020"/>
                <a:gd name="connsiteY4" fmla="*/ 276998 h 276999"/>
                <a:gd name="connsiteX5" fmla="*/ 0 w 300020"/>
                <a:gd name="connsiteY5" fmla="*/ 105804 h 276999"/>
                <a:gd name="connsiteX0" fmla="*/ 0 w 300020"/>
                <a:gd name="connsiteY0" fmla="*/ 285418 h 456612"/>
                <a:gd name="connsiteX1" fmla="*/ 133681 w 300020"/>
                <a:gd name="connsiteY1" fmla="*/ 0 h 456612"/>
                <a:gd name="connsiteX2" fmla="*/ 300020 w 300020"/>
                <a:gd name="connsiteY2" fmla="*/ 285418 h 456612"/>
                <a:gd name="connsiteX3" fmla="*/ 242721 w 300020"/>
                <a:gd name="connsiteY3" fmla="*/ 456612 h 456612"/>
                <a:gd name="connsiteX4" fmla="*/ 57299 w 300020"/>
                <a:gd name="connsiteY4" fmla="*/ 456612 h 456612"/>
                <a:gd name="connsiteX5" fmla="*/ 0 w 300020"/>
                <a:gd name="connsiteY5" fmla="*/ 285418 h 456612"/>
                <a:gd name="connsiteX0" fmla="*/ 0 w 300020"/>
                <a:gd name="connsiteY0" fmla="*/ 269090 h 440284"/>
                <a:gd name="connsiteX1" fmla="*/ 133681 w 300020"/>
                <a:gd name="connsiteY1" fmla="*/ 0 h 440284"/>
                <a:gd name="connsiteX2" fmla="*/ 300020 w 300020"/>
                <a:gd name="connsiteY2" fmla="*/ 269090 h 440284"/>
                <a:gd name="connsiteX3" fmla="*/ 242721 w 300020"/>
                <a:gd name="connsiteY3" fmla="*/ 440284 h 440284"/>
                <a:gd name="connsiteX4" fmla="*/ 57299 w 300020"/>
                <a:gd name="connsiteY4" fmla="*/ 440284 h 440284"/>
                <a:gd name="connsiteX5" fmla="*/ 0 w 300020"/>
                <a:gd name="connsiteY5" fmla="*/ 269090 h 440284"/>
                <a:gd name="connsiteX0" fmla="*/ 0 w 471470"/>
                <a:gd name="connsiteY0" fmla="*/ 269090 h 440284"/>
                <a:gd name="connsiteX1" fmla="*/ 133681 w 471470"/>
                <a:gd name="connsiteY1" fmla="*/ 0 h 440284"/>
                <a:gd name="connsiteX2" fmla="*/ 471470 w 471470"/>
                <a:gd name="connsiteY2" fmla="*/ 228268 h 440284"/>
                <a:gd name="connsiteX3" fmla="*/ 242721 w 471470"/>
                <a:gd name="connsiteY3" fmla="*/ 440284 h 440284"/>
                <a:gd name="connsiteX4" fmla="*/ 57299 w 471470"/>
                <a:gd name="connsiteY4" fmla="*/ 440284 h 440284"/>
                <a:gd name="connsiteX5" fmla="*/ 0 w 471470"/>
                <a:gd name="connsiteY5" fmla="*/ 269090 h 440284"/>
                <a:gd name="connsiteX0" fmla="*/ 0 w 471470"/>
                <a:gd name="connsiteY0" fmla="*/ 269090 h 570912"/>
                <a:gd name="connsiteX1" fmla="*/ 133681 w 471470"/>
                <a:gd name="connsiteY1" fmla="*/ 0 h 570912"/>
                <a:gd name="connsiteX2" fmla="*/ 471470 w 471470"/>
                <a:gd name="connsiteY2" fmla="*/ 228268 h 570912"/>
                <a:gd name="connsiteX3" fmla="*/ 332528 w 471470"/>
                <a:gd name="connsiteY3" fmla="*/ 570912 h 570912"/>
                <a:gd name="connsiteX4" fmla="*/ 57299 w 471470"/>
                <a:gd name="connsiteY4" fmla="*/ 440284 h 570912"/>
                <a:gd name="connsiteX5" fmla="*/ 0 w 471470"/>
                <a:gd name="connsiteY5" fmla="*/ 269090 h 570912"/>
                <a:gd name="connsiteX0" fmla="*/ 0 w 471470"/>
                <a:gd name="connsiteY0" fmla="*/ 269090 h 562748"/>
                <a:gd name="connsiteX1" fmla="*/ 133681 w 471470"/>
                <a:gd name="connsiteY1" fmla="*/ 0 h 562748"/>
                <a:gd name="connsiteX2" fmla="*/ 471470 w 471470"/>
                <a:gd name="connsiteY2" fmla="*/ 228268 h 562748"/>
                <a:gd name="connsiteX3" fmla="*/ 308035 w 471470"/>
                <a:gd name="connsiteY3" fmla="*/ 562748 h 562748"/>
                <a:gd name="connsiteX4" fmla="*/ 57299 w 471470"/>
                <a:gd name="connsiteY4" fmla="*/ 440284 h 562748"/>
                <a:gd name="connsiteX5" fmla="*/ 0 w 471470"/>
                <a:gd name="connsiteY5" fmla="*/ 269090 h 562748"/>
                <a:gd name="connsiteX0" fmla="*/ 8016 w 479486"/>
                <a:gd name="connsiteY0" fmla="*/ 269090 h 562748"/>
                <a:gd name="connsiteX1" fmla="*/ 141697 w 479486"/>
                <a:gd name="connsiteY1" fmla="*/ 0 h 562748"/>
                <a:gd name="connsiteX2" fmla="*/ 479486 w 479486"/>
                <a:gd name="connsiteY2" fmla="*/ 228268 h 562748"/>
                <a:gd name="connsiteX3" fmla="*/ 316051 w 479486"/>
                <a:gd name="connsiteY3" fmla="*/ 562748 h 562748"/>
                <a:gd name="connsiteX4" fmla="*/ 0 w 479486"/>
                <a:gd name="connsiteY4" fmla="*/ 472942 h 562748"/>
                <a:gd name="connsiteX5" fmla="*/ 8016 w 479486"/>
                <a:gd name="connsiteY5" fmla="*/ 269090 h 562748"/>
                <a:gd name="connsiteX0" fmla="*/ 8016 w 479486"/>
                <a:gd name="connsiteY0" fmla="*/ 260926 h 554584"/>
                <a:gd name="connsiteX1" fmla="*/ 158026 w 479486"/>
                <a:gd name="connsiteY1" fmla="*/ 0 h 554584"/>
                <a:gd name="connsiteX2" fmla="*/ 479486 w 479486"/>
                <a:gd name="connsiteY2" fmla="*/ 220104 h 554584"/>
                <a:gd name="connsiteX3" fmla="*/ 316051 w 479486"/>
                <a:gd name="connsiteY3" fmla="*/ 554584 h 554584"/>
                <a:gd name="connsiteX4" fmla="*/ 0 w 479486"/>
                <a:gd name="connsiteY4" fmla="*/ 464778 h 554584"/>
                <a:gd name="connsiteX5" fmla="*/ 8016 w 479486"/>
                <a:gd name="connsiteY5" fmla="*/ 260926 h 554584"/>
                <a:gd name="connsiteX0" fmla="*/ 0 w 471470"/>
                <a:gd name="connsiteY0" fmla="*/ 260926 h 554584"/>
                <a:gd name="connsiteX1" fmla="*/ 150010 w 471470"/>
                <a:gd name="connsiteY1" fmla="*/ 0 h 554584"/>
                <a:gd name="connsiteX2" fmla="*/ 471470 w 471470"/>
                <a:gd name="connsiteY2" fmla="*/ 220104 h 554584"/>
                <a:gd name="connsiteX3" fmla="*/ 308035 w 471470"/>
                <a:gd name="connsiteY3" fmla="*/ 554584 h 554584"/>
                <a:gd name="connsiteX4" fmla="*/ 49134 w 471470"/>
                <a:gd name="connsiteY4" fmla="*/ 440285 h 554584"/>
                <a:gd name="connsiteX5" fmla="*/ 0 w 471470"/>
                <a:gd name="connsiteY5" fmla="*/ 260926 h 554584"/>
                <a:gd name="connsiteX0" fmla="*/ 0 w 471470"/>
                <a:gd name="connsiteY0" fmla="*/ 260926 h 570912"/>
                <a:gd name="connsiteX1" fmla="*/ 150010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471470"/>
                <a:gd name="connsiteY0" fmla="*/ 270070 h 580056"/>
                <a:gd name="connsiteX1" fmla="*/ 140866 w 471470"/>
                <a:gd name="connsiteY1" fmla="*/ 0 h 580056"/>
                <a:gd name="connsiteX2" fmla="*/ 471470 w 471470"/>
                <a:gd name="connsiteY2" fmla="*/ 229248 h 580056"/>
                <a:gd name="connsiteX3" fmla="*/ 348856 w 471470"/>
                <a:gd name="connsiteY3" fmla="*/ 580056 h 580056"/>
                <a:gd name="connsiteX4" fmla="*/ 49134 w 471470"/>
                <a:gd name="connsiteY4" fmla="*/ 449429 h 580056"/>
                <a:gd name="connsiteX5" fmla="*/ 0 w 471470"/>
                <a:gd name="connsiteY5" fmla="*/ 270070 h 580056"/>
                <a:gd name="connsiteX0" fmla="*/ 0 w 471470"/>
                <a:gd name="connsiteY0" fmla="*/ 251782 h 561768"/>
                <a:gd name="connsiteX1" fmla="*/ 131722 w 471470"/>
                <a:gd name="connsiteY1" fmla="*/ 0 h 561768"/>
                <a:gd name="connsiteX2" fmla="*/ 471470 w 471470"/>
                <a:gd name="connsiteY2" fmla="*/ 210960 h 561768"/>
                <a:gd name="connsiteX3" fmla="*/ 348856 w 471470"/>
                <a:gd name="connsiteY3" fmla="*/ 561768 h 561768"/>
                <a:gd name="connsiteX4" fmla="*/ 49134 w 471470"/>
                <a:gd name="connsiteY4" fmla="*/ 431141 h 561768"/>
                <a:gd name="connsiteX5" fmla="*/ 0 w 471470"/>
                <a:gd name="connsiteY5" fmla="*/ 251782 h 561768"/>
                <a:gd name="connsiteX0" fmla="*/ 0 w 471470"/>
                <a:gd name="connsiteY0" fmla="*/ 260926 h 570912"/>
                <a:gd name="connsiteX1" fmla="*/ 168298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706873"/>
                <a:gd name="connsiteY0" fmla="*/ 284176 h 570912"/>
                <a:gd name="connsiteX1" fmla="*/ 403701 w 706873"/>
                <a:gd name="connsiteY1" fmla="*/ 0 h 570912"/>
                <a:gd name="connsiteX2" fmla="*/ 706873 w 706873"/>
                <a:gd name="connsiteY2" fmla="*/ 220104 h 570912"/>
                <a:gd name="connsiteX3" fmla="*/ 584259 w 706873"/>
                <a:gd name="connsiteY3" fmla="*/ 570912 h 570912"/>
                <a:gd name="connsiteX4" fmla="*/ 284537 w 706873"/>
                <a:gd name="connsiteY4" fmla="*/ 440285 h 570912"/>
                <a:gd name="connsiteX5" fmla="*/ 0 w 706873"/>
                <a:gd name="connsiteY5" fmla="*/ 284176 h 570912"/>
                <a:gd name="connsiteX0" fmla="*/ 0 w 706873"/>
                <a:gd name="connsiteY0" fmla="*/ 223146 h 509882"/>
                <a:gd name="connsiteX1" fmla="*/ 403701 w 706873"/>
                <a:gd name="connsiteY1" fmla="*/ 0 h 509882"/>
                <a:gd name="connsiteX2" fmla="*/ 706873 w 706873"/>
                <a:gd name="connsiteY2" fmla="*/ 159074 h 509882"/>
                <a:gd name="connsiteX3" fmla="*/ 584259 w 706873"/>
                <a:gd name="connsiteY3" fmla="*/ 509882 h 509882"/>
                <a:gd name="connsiteX4" fmla="*/ 284537 w 706873"/>
                <a:gd name="connsiteY4" fmla="*/ 379255 h 509882"/>
                <a:gd name="connsiteX5" fmla="*/ 0 w 706873"/>
                <a:gd name="connsiteY5" fmla="*/ 223146 h 509882"/>
                <a:gd name="connsiteX0" fmla="*/ 0 w 640030"/>
                <a:gd name="connsiteY0" fmla="*/ 223146 h 509882"/>
                <a:gd name="connsiteX1" fmla="*/ 403701 w 640030"/>
                <a:gd name="connsiteY1" fmla="*/ 0 h 509882"/>
                <a:gd name="connsiteX2" fmla="*/ 640030 w 640030"/>
                <a:gd name="connsiteY2" fmla="*/ 240448 h 509882"/>
                <a:gd name="connsiteX3" fmla="*/ 584259 w 640030"/>
                <a:gd name="connsiteY3" fmla="*/ 509882 h 509882"/>
                <a:gd name="connsiteX4" fmla="*/ 284537 w 640030"/>
                <a:gd name="connsiteY4" fmla="*/ 379255 h 509882"/>
                <a:gd name="connsiteX5" fmla="*/ 0 w 640030"/>
                <a:gd name="connsiteY5" fmla="*/ 223146 h 509882"/>
                <a:gd name="connsiteX0" fmla="*/ 0 w 640030"/>
                <a:gd name="connsiteY0" fmla="*/ 223146 h 681349"/>
                <a:gd name="connsiteX1" fmla="*/ 403701 w 640030"/>
                <a:gd name="connsiteY1" fmla="*/ 0 h 681349"/>
                <a:gd name="connsiteX2" fmla="*/ 640030 w 640030"/>
                <a:gd name="connsiteY2" fmla="*/ 240448 h 681349"/>
                <a:gd name="connsiteX3" fmla="*/ 639477 w 640030"/>
                <a:gd name="connsiteY3" fmla="*/ 681349 h 681349"/>
                <a:gd name="connsiteX4" fmla="*/ 284537 w 640030"/>
                <a:gd name="connsiteY4" fmla="*/ 379255 h 681349"/>
                <a:gd name="connsiteX5" fmla="*/ 0 w 640030"/>
                <a:gd name="connsiteY5" fmla="*/ 223146 h 681349"/>
                <a:gd name="connsiteX0" fmla="*/ 0 w 640030"/>
                <a:gd name="connsiteY0" fmla="*/ 223146 h 693126"/>
                <a:gd name="connsiteX1" fmla="*/ 403701 w 640030"/>
                <a:gd name="connsiteY1" fmla="*/ 0 h 693126"/>
                <a:gd name="connsiteX2" fmla="*/ 640030 w 640030"/>
                <a:gd name="connsiteY2" fmla="*/ 240448 h 693126"/>
                <a:gd name="connsiteX3" fmla="*/ 639477 w 640030"/>
                <a:gd name="connsiteY3" fmla="*/ 681349 h 693126"/>
                <a:gd name="connsiteX4" fmla="*/ 153757 w 640030"/>
                <a:gd name="connsiteY4" fmla="*/ 693126 h 693126"/>
                <a:gd name="connsiteX5" fmla="*/ 0 w 640030"/>
                <a:gd name="connsiteY5" fmla="*/ 223146 h 693126"/>
                <a:gd name="connsiteX0" fmla="*/ 0 w 640030"/>
                <a:gd name="connsiteY0" fmla="*/ 170834 h 640814"/>
                <a:gd name="connsiteX1" fmla="*/ 415326 w 640030"/>
                <a:gd name="connsiteY1" fmla="*/ 0 h 640814"/>
                <a:gd name="connsiteX2" fmla="*/ 640030 w 640030"/>
                <a:gd name="connsiteY2" fmla="*/ 188136 h 640814"/>
                <a:gd name="connsiteX3" fmla="*/ 639477 w 640030"/>
                <a:gd name="connsiteY3" fmla="*/ 629037 h 640814"/>
                <a:gd name="connsiteX4" fmla="*/ 153757 w 640030"/>
                <a:gd name="connsiteY4" fmla="*/ 640814 h 640814"/>
                <a:gd name="connsiteX5" fmla="*/ 0 w 640030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13322"/>
                <a:gd name="connsiteY0" fmla="*/ 170834 h 640814"/>
                <a:gd name="connsiteX1" fmla="*/ 415326 w 613322"/>
                <a:gd name="connsiteY1" fmla="*/ 0 h 640814"/>
                <a:gd name="connsiteX2" fmla="*/ 584812 w 613322"/>
                <a:gd name="connsiteY2" fmla="*/ 211386 h 640814"/>
                <a:gd name="connsiteX3" fmla="*/ 613321 w 613322"/>
                <a:gd name="connsiteY3" fmla="*/ 565100 h 640814"/>
                <a:gd name="connsiteX4" fmla="*/ 153757 w 613322"/>
                <a:gd name="connsiteY4" fmla="*/ 640814 h 640814"/>
                <a:gd name="connsiteX5" fmla="*/ 0 w 613322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584812 w 613321"/>
                <a:gd name="connsiteY2" fmla="*/ 21138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49039 w 613321"/>
                <a:gd name="connsiteY2" fmla="*/ 269172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55211 w 613321"/>
                <a:gd name="connsiteY2" fmla="*/ 27829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06966 h 576946"/>
                <a:gd name="connsiteX1" fmla="*/ 393726 w 613321"/>
                <a:gd name="connsiteY1" fmla="*/ 0 h 576946"/>
                <a:gd name="connsiteX2" fmla="*/ 455211 w 613321"/>
                <a:gd name="connsiteY2" fmla="*/ 214428 h 576946"/>
                <a:gd name="connsiteX3" fmla="*/ 613321 w 613321"/>
                <a:gd name="connsiteY3" fmla="*/ 501232 h 576946"/>
                <a:gd name="connsiteX4" fmla="*/ 153757 w 613321"/>
                <a:gd name="connsiteY4" fmla="*/ 576946 h 576946"/>
                <a:gd name="connsiteX5" fmla="*/ 0 w 613321"/>
                <a:gd name="connsiteY5" fmla="*/ 106966 h 576946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55211 w 613321"/>
                <a:gd name="connsiteY2" fmla="*/ 144477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64468 w 613321"/>
                <a:gd name="connsiteY2" fmla="*/ 177932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464468"/>
                <a:gd name="connsiteY0" fmla="*/ 37015 h 506995"/>
                <a:gd name="connsiteX1" fmla="*/ 406069 w 464468"/>
                <a:gd name="connsiteY1" fmla="*/ 0 h 506995"/>
                <a:gd name="connsiteX2" fmla="*/ 464468 w 464468"/>
                <a:gd name="connsiteY2" fmla="*/ 177932 h 506995"/>
                <a:gd name="connsiteX3" fmla="*/ 440520 w 464468"/>
                <a:gd name="connsiteY3" fmla="*/ 291379 h 506995"/>
                <a:gd name="connsiteX4" fmla="*/ 153757 w 464468"/>
                <a:gd name="connsiteY4" fmla="*/ 506995 h 506995"/>
                <a:gd name="connsiteX5" fmla="*/ 0 w 464468"/>
                <a:gd name="connsiteY5" fmla="*/ 37015 h 506995"/>
                <a:gd name="connsiteX0" fmla="*/ 0 w 440520"/>
                <a:gd name="connsiteY0" fmla="*/ 37015 h 506995"/>
                <a:gd name="connsiteX1" fmla="*/ 406069 w 440520"/>
                <a:gd name="connsiteY1" fmla="*/ 0 h 506995"/>
                <a:gd name="connsiteX2" fmla="*/ 436696 w 440520"/>
                <a:gd name="connsiteY2" fmla="*/ 184015 h 506995"/>
                <a:gd name="connsiteX3" fmla="*/ 440520 w 440520"/>
                <a:gd name="connsiteY3" fmla="*/ 291379 h 506995"/>
                <a:gd name="connsiteX4" fmla="*/ 153757 w 440520"/>
                <a:gd name="connsiteY4" fmla="*/ 506995 h 506995"/>
                <a:gd name="connsiteX5" fmla="*/ 0 w 440520"/>
                <a:gd name="connsiteY5" fmla="*/ 37015 h 506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0520" h="506995">
                  <a:moveTo>
                    <a:pt x="0" y="37015"/>
                  </a:moveTo>
                  <a:lnTo>
                    <a:pt x="406069" y="0"/>
                  </a:lnTo>
                  <a:lnTo>
                    <a:pt x="436696" y="184015"/>
                  </a:lnTo>
                  <a:lnTo>
                    <a:pt x="440520" y="291379"/>
                  </a:lnTo>
                  <a:lnTo>
                    <a:pt x="153757" y="506995"/>
                  </a:lnTo>
                  <a:lnTo>
                    <a:pt x="0" y="37015"/>
                  </a:lnTo>
                  <a:close/>
                </a:path>
              </a:pathLst>
            </a:custGeom>
            <a:noFill/>
            <a:ln w="22225">
              <a:solidFill>
                <a:srgbClr val="C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</p:grpSp>
      <p:sp>
        <p:nvSpPr>
          <p:cNvPr id="13" name="多边形">
            <a:extLst>
              <a:ext uri="{FF2B5EF4-FFF2-40B4-BE49-F238E27FC236}">
                <a16:creationId xmlns:a16="http://schemas.microsoft.com/office/drawing/2014/main" id="{7FB83EA4-146F-8143-AEE2-A7A2675E3C1A}"/>
              </a:ext>
            </a:extLst>
          </p:cNvPr>
          <p:cNvSpPr>
            <a:spLocks noChangeAspect="1"/>
          </p:cNvSpPr>
          <p:nvPr/>
        </p:nvSpPr>
        <p:spPr>
          <a:xfrm>
            <a:off x="5580112" y="2194796"/>
            <a:ext cx="2164062" cy="2027173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" name="多边形">
            <a:extLst>
              <a:ext uri="{FF2B5EF4-FFF2-40B4-BE49-F238E27FC236}">
                <a16:creationId xmlns:a16="http://schemas.microsoft.com/office/drawing/2014/main" id="{35CC7882-1481-574B-9FB7-6C91413EB4C9}"/>
              </a:ext>
            </a:extLst>
          </p:cNvPr>
          <p:cNvSpPr>
            <a:spLocks noChangeAspect="1"/>
          </p:cNvSpPr>
          <p:nvPr/>
        </p:nvSpPr>
        <p:spPr>
          <a:xfrm>
            <a:off x="5810956" y="2474654"/>
            <a:ext cx="1719808" cy="1611021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" name="多边形">
            <a:extLst>
              <a:ext uri="{FF2B5EF4-FFF2-40B4-BE49-F238E27FC236}">
                <a16:creationId xmlns:a16="http://schemas.microsoft.com/office/drawing/2014/main" id="{D2197E73-E16B-3B42-BFB8-4788268CF50B}"/>
              </a:ext>
            </a:extLst>
          </p:cNvPr>
          <p:cNvSpPr>
            <a:spLocks noChangeAspect="1"/>
          </p:cNvSpPr>
          <p:nvPr/>
        </p:nvSpPr>
        <p:spPr>
          <a:xfrm>
            <a:off x="6064338" y="2747685"/>
            <a:ext cx="1200932" cy="1124967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" name="多边形">
            <a:extLst>
              <a:ext uri="{FF2B5EF4-FFF2-40B4-BE49-F238E27FC236}">
                <a16:creationId xmlns:a16="http://schemas.microsoft.com/office/drawing/2014/main" id="{803DBA7B-BD77-9E40-828C-2D99F8105289}"/>
              </a:ext>
            </a:extLst>
          </p:cNvPr>
          <p:cNvSpPr>
            <a:spLocks noChangeAspect="1"/>
          </p:cNvSpPr>
          <p:nvPr/>
        </p:nvSpPr>
        <p:spPr>
          <a:xfrm>
            <a:off x="6307836" y="3030339"/>
            <a:ext cx="726048" cy="680122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845A473-E47A-DD4C-8E43-AC2CA4156E4E}"/>
              </a:ext>
            </a:extLst>
          </p:cNvPr>
          <p:cNvSpPr/>
          <p:nvPr/>
        </p:nvSpPr>
        <p:spPr>
          <a:xfrm>
            <a:off x="4139952" y="979599"/>
            <a:ext cx="2084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Linearizability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08D836D-5CEC-2244-99E8-CBBCE8D1B4D6}"/>
              </a:ext>
            </a:extLst>
          </p:cNvPr>
          <p:cNvSpPr/>
          <p:nvPr/>
        </p:nvSpPr>
        <p:spPr>
          <a:xfrm>
            <a:off x="6228184" y="975133"/>
            <a:ext cx="2717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Eventual consistency</a:t>
            </a:r>
          </a:p>
        </p:txBody>
      </p:sp>
      <p:sp>
        <p:nvSpPr>
          <p:cNvPr id="21" name="多边形">
            <a:extLst>
              <a:ext uri="{FF2B5EF4-FFF2-40B4-BE49-F238E27FC236}">
                <a16:creationId xmlns:a16="http://schemas.microsoft.com/office/drawing/2014/main" id="{884D1B6D-A540-2B48-A4B4-6405F04EF16C}"/>
              </a:ext>
            </a:extLst>
          </p:cNvPr>
          <p:cNvSpPr>
            <a:spLocks noChangeAspect="1"/>
          </p:cNvSpPr>
          <p:nvPr/>
        </p:nvSpPr>
        <p:spPr>
          <a:xfrm>
            <a:off x="6185691" y="2109190"/>
            <a:ext cx="1814519" cy="2206150"/>
          </a:xfrm>
          <a:custGeom>
            <a:avLst/>
            <a:gdLst>
              <a:gd name="connsiteX0" fmla="*/ 0 w 300020"/>
              <a:gd name="connsiteY0" fmla="*/ 105804 h 276999"/>
              <a:gd name="connsiteX1" fmla="*/ 150010 w 300020"/>
              <a:gd name="connsiteY1" fmla="*/ 0 h 276999"/>
              <a:gd name="connsiteX2" fmla="*/ 300020 w 300020"/>
              <a:gd name="connsiteY2" fmla="*/ 105804 h 276999"/>
              <a:gd name="connsiteX3" fmla="*/ 242721 w 300020"/>
              <a:gd name="connsiteY3" fmla="*/ 276998 h 276999"/>
              <a:gd name="connsiteX4" fmla="*/ 57299 w 300020"/>
              <a:gd name="connsiteY4" fmla="*/ 276998 h 276999"/>
              <a:gd name="connsiteX5" fmla="*/ 0 w 300020"/>
              <a:gd name="connsiteY5" fmla="*/ 105804 h 276999"/>
              <a:gd name="connsiteX0" fmla="*/ 0 w 300020"/>
              <a:gd name="connsiteY0" fmla="*/ 285418 h 456612"/>
              <a:gd name="connsiteX1" fmla="*/ 133681 w 300020"/>
              <a:gd name="connsiteY1" fmla="*/ 0 h 456612"/>
              <a:gd name="connsiteX2" fmla="*/ 300020 w 300020"/>
              <a:gd name="connsiteY2" fmla="*/ 285418 h 456612"/>
              <a:gd name="connsiteX3" fmla="*/ 242721 w 300020"/>
              <a:gd name="connsiteY3" fmla="*/ 456612 h 456612"/>
              <a:gd name="connsiteX4" fmla="*/ 57299 w 300020"/>
              <a:gd name="connsiteY4" fmla="*/ 456612 h 456612"/>
              <a:gd name="connsiteX5" fmla="*/ 0 w 300020"/>
              <a:gd name="connsiteY5" fmla="*/ 285418 h 456612"/>
              <a:gd name="connsiteX0" fmla="*/ 0 w 300020"/>
              <a:gd name="connsiteY0" fmla="*/ 269090 h 440284"/>
              <a:gd name="connsiteX1" fmla="*/ 133681 w 300020"/>
              <a:gd name="connsiteY1" fmla="*/ 0 h 440284"/>
              <a:gd name="connsiteX2" fmla="*/ 300020 w 300020"/>
              <a:gd name="connsiteY2" fmla="*/ 269090 h 440284"/>
              <a:gd name="connsiteX3" fmla="*/ 242721 w 300020"/>
              <a:gd name="connsiteY3" fmla="*/ 440284 h 440284"/>
              <a:gd name="connsiteX4" fmla="*/ 57299 w 300020"/>
              <a:gd name="connsiteY4" fmla="*/ 440284 h 440284"/>
              <a:gd name="connsiteX5" fmla="*/ 0 w 300020"/>
              <a:gd name="connsiteY5" fmla="*/ 269090 h 440284"/>
              <a:gd name="connsiteX0" fmla="*/ 0 w 471470"/>
              <a:gd name="connsiteY0" fmla="*/ 269090 h 440284"/>
              <a:gd name="connsiteX1" fmla="*/ 133681 w 471470"/>
              <a:gd name="connsiteY1" fmla="*/ 0 h 440284"/>
              <a:gd name="connsiteX2" fmla="*/ 471470 w 471470"/>
              <a:gd name="connsiteY2" fmla="*/ 228268 h 440284"/>
              <a:gd name="connsiteX3" fmla="*/ 242721 w 471470"/>
              <a:gd name="connsiteY3" fmla="*/ 440284 h 440284"/>
              <a:gd name="connsiteX4" fmla="*/ 57299 w 471470"/>
              <a:gd name="connsiteY4" fmla="*/ 440284 h 440284"/>
              <a:gd name="connsiteX5" fmla="*/ 0 w 471470"/>
              <a:gd name="connsiteY5" fmla="*/ 269090 h 440284"/>
              <a:gd name="connsiteX0" fmla="*/ 0 w 471470"/>
              <a:gd name="connsiteY0" fmla="*/ 269090 h 570912"/>
              <a:gd name="connsiteX1" fmla="*/ 133681 w 471470"/>
              <a:gd name="connsiteY1" fmla="*/ 0 h 570912"/>
              <a:gd name="connsiteX2" fmla="*/ 471470 w 471470"/>
              <a:gd name="connsiteY2" fmla="*/ 228268 h 570912"/>
              <a:gd name="connsiteX3" fmla="*/ 332528 w 471470"/>
              <a:gd name="connsiteY3" fmla="*/ 570912 h 570912"/>
              <a:gd name="connsiteX4" fmla="*/ 57299 w 471470"/>
              <a:gd name="connsiteY4" fmla="*/ 440284 h 570912"/>
              <a:gd name="connsiteX5" fmla="*/ 0 w 471470"/>
              <a:gd name="connsiteY5" fmla="*/ 269090 h 570912"/>
              <a:gd name="connsiteX0" fmla="*/ 0 w 471470"/>
              <a:gd name="connsiteY0" fmla="*/ 269090 h 562748"/>
              <a:gd name="connsiteX1" fmla="*/ 133681 w 471470"/>
              <a:gd name="connsiteY1" fmla="*/ 0 h 562748"/>
              <a:gd name="connsiteX2" fmla="*/ 471470 w 471470"/>
              <a:gd name="connsiteY2" fmla="*/ 228268 h 562748"/>
              <a:gd name="connsiteX3" fmla="*/ 308035 w 471470"/>
              <a:gd name="connsiteY3" fmla="*/ 562748 h 562748"/>
              <a:gd name="connsiteX4" fmla="*/ 57299 w 471470"/>
              <a:gd name="connsiteY4" fmla="*/ 440284 h 562748"/>
              <a:gd name="connsiteX5" fmla="*/ 0 w 471470"/>
              <a:gd name="connsiteY5" fmla="*/ 269090 h 562748"/>
              <a:gd name="connsiteX0" fmla="*/ 8016 w 479486"/>
              <a:gd name="connsiteY0" fmla="*/ 269090 h 562748"/>
              <a:gd name="connsiteX1" fmla="*/ 141697 w 479486"/>
              <a:gd name="connsiteY1" fmla="*/ 0 h 562748"/>
              <a:gd name="connsiteX2" fmla="*/ 479486 w 479486"/>
              <a:gd name="connsiteY2" fmla="*/ 228268 h 562748"/>
              <a:gd name="connsiteX3" fmla="*/ 316051 w 479486"/>
              <a:gd name="connsiteY3" fmla="*/ 562748 h 562748"/>
              <a:gd name="connsiteX4" fmla="*/ 0 w 479486"/>
              <a:gd name="connsiteY4" fmla="*/ 472942 h 562748"/>
              <a:gd name="connsiteX5" fmla="*/ 8016 w 479486"/>
              <a:gd name="connsiteY5" fmla="*/ 269090 h 562748"/>
              <a:gd name="connsiteX0" fmla="*/ 8016 w 479486"/>
              <a:gd name="connsiteY0" fmla="*/ 260926 h 554584"/>
              <a:gd name="connsiteX1" fmla="*/ 158026 w 479486"/>
              <a:gd name="connsiteY1" fmla="*/ 0 h 554584"/>
              <a:gd name="connsiteX2" fmla="*/ 479486 w 479486"/>
              <a:gd name="connsiteY2" fmla="*/ 220104 h 554584"/>
              <a:gd name="connsiteX3" fmla="*/ 316051 w 479486"/>
              <a:gd name="connsiteY3" fmla="*/ 554584 h 554584"/>
              <a:gd name="connsiteX4" fmla="*/ 0 w 479486"/>
              <a:gd name="connsiteY4" fmla="*/ 464778 h 554584"/>
              <a:gd name="connsiteX5" fmla="*/ 8016 w 479486"/>
              <a:gd name="connsiteY5" fmla="*/ 260926 h 554584"/>
              <a:gd name="connsiteX0" fmla="*/ 0 w 471470"/>
              <a:gd name="connsiteY0" fmla="*/ 260926 h 554584"/>
              <a:gd name="connsiteX1" fmla="*/ 150010 w 471470"/>
              <a:gd name="connsiteY1" fmla="*/ 0 h 554584"/>
              <a:gd name="connsiteX2" fmla="*/ 471470 w 471470"/>
              <a:gd name="connsiteY2" fmla="*/ 220104 h 554584"/>
              <a:gd name="connsiteX3" fmla="*/ 308035 w 471470"/>
              <a:gd name="connsiteY3" fmla="*/ 554584 h 554584"/>
              <a:gd name="connsiteX4" fmla="*/ 49134 w 471470"/>
              <a:gd name="connsiteY4" fmla="*/ 440285 h 554584"/>
              <a:gd name="connsiteX5" fmla="*/ 0 w 471470"/>
              <a:gd name="connsiteY5" fmla="*/ 260926 h 554584"/>
              <a:gd name="connsiteX0" fmla="*/ 0 w 471470"/>
              <a:gd name="connsiteY0" fmla="*/ 260926 h 570912"/>
              <a:gd name="connsiteX1" fmla="*/ 150010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471470"/>
              <a:gd name="connsiteY0" fmla="*/ 270070 h 580056"/>
              <a:gd name="connsiteX1" fmla="*/ 140866 w 471470"/>
              <a:gd name="connsiteY1" fmla="*/ 0 h 580056"/>
              <a:gd name="connsiteX2" fmla="*/ 471470 w 471470"/>
              <a:gd name="connsiteY2" fmla="*/ 229248 h 580056"/>
              <a:gd name="connsiteX3" fmla="*/ 348856 w 471470"/>
              <a:gd name="connsiteY3" fmla="*/ 580056 h 580056"/>
              <a:gd name="connsiteX4" fmla="*/ 49134 w 471470"/>
              <a:gd name="connsiteY4" fmla="*/ 449429 h 580056"/>
              <a:gd name="connsiteX5" fmla="*/ 0 w 471470"/>
              <a:gd name="connsiteY5" fmla="*/ 270070 h 580056"/>
              <a:gd name="connsiteX0" fmla="*/ 0 w 471470"/>
              <a:gd name="connsiteY0" fmla="*/ 251782 h 561768"/>
              <a:gd name="connsiteX1" fmla="*/ 131722 w 471470"/>
              <a:gd name="connsiteY1" fmla="*/ 0 h 561768"/>
              <a:gd name="connsiteX2" fmla="*/ 471470 w 471470"/>
              <a:gd name="connsiteY2" fmla="*/ 210960 h 561768"/>
              <a:gd name="connsiteX3" fmla="*/ 348856 w 471470"/>
              <a:gd name="connsiteY3" fmla="*/ 561768 h 561768"/>
              <a:gd name="connsiteX4" fmla="*/ 49134 w 471470"/>
              <a:gd name="connsiteY4" fmla="*/ 431141 h 561768"/>
              <a:gd name="connsiteX5" fmla="*/ 0 w 471470"/>
              <a:gd name="connsiteY5" fmla="*/ 251782 h 561768"/>
              <a:gd name="connsiteX0" fmla="*/ 0 w 471470"/>
              <a:gd name="connsiteY0" fmla="*/ 260926 h 570912"/>
              <a:gd name="connsiteX1" fmla="*/ 168298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706873"/>
              <a:gd name="connsiteY0" fmla="*/ 284176 h 570912"/>
              <a:gd name="connsiteX1" fmla="*/ 403701 w 706873"/>
              <a:gd name="connsiteY1" fmla="*/ 0 h 570912"/>
              <a:gd name="connsiteX2" fmla="*/ 706873 w 706873"/>
              <a:gd name="connsiteY2" fmla="*/ 220104 h 570912"/>
              <a:gd name="connsiteX3" fmla="*/ 584259 w 706873"/>
              <a:gd name="connsiteY3" fmla="*/ 570912 h 570912"/>
              <a:gd name="connsiteX4" fmla="*/ 284537 w 706873"/>
              <a:gd name="connsiteY4" fmla="*/ 440285 h 570912"/>
              <a:gd name="connsiteX5" fmla="*/ 0 w 706873"/>
              <a:gd name="connsiteY5" fmla="*/ 284176 h 570912"/>
              <a:gd name="connsiteX0" fmla="*/ 0 w 706873"/>
              <a:gd name="connsiteY0" fmla="*/ 223146 h 509882"/>
              <a:gd name="connsiteX1" fmla="*/ 403701 w 706873"/>
              <a:gd name="connsiteY1" fmla="*/ 0 h 509882"/>
              <a:gd name="connsiteX2" fmla="*/ 706873 w 706873"/>
              <a:gd name="connsiteY2" fmla="*/ 159074 h 509882"/>
              <a:gd name="connsiteX3" fmla="*/ 584259 w 706873"/>
              <a:gd name="connsiteY3" fmla="*/ 509882 h 509882"/>
              <a:gd name="connsiteX4" fmla="*/ 284537 w 706873"/>
              <a:gd name="connsiteY4" fmla="*/ 379255 h 509882"/>
              <a:gd name="connsiteX5" fmla="*/ 0 w 706873"/>
              <a:gd name="connsiteY5" fmla="*/ 223146 h 509882"/>
              <a:gd name="connsiteX0" fmla="*/ 0 w 640030"/>
              <a:gd name="connsiteY0" fmla="*/ 223146 h 509882"/>
              <a:gd name="connsiteX1" fmla="*/ 403701 w 640030"/>
              <a:gd name="connsiteY1" fmla="*/ 0 h 509882"/>
              <a:gd name="connsiteX2" fmla="*/ 640030 w 640030"/>
              <a:gd name="connsiteY2" fmla="*/ 240448 h 509882"/>
              <a:gd name="connsiteX3" fmla="*/ 584259 w 640030"/>
              <a:gd name="connsiteY3" fmla="*/ 509882 h 509882"/>
              <a:gd name="connsiteX4" fmla="*/ 284537 w 640030"/>
              <a:gd name="connsiteY4" fmla="*/ 379255 h 509882"/>
              <a:gd name="connsiteX5" fmla="*/ 0 w 640030"/>
              <a:gd name="connsiteY5" fmla="*/ 223146 h 509882"/>
              <a:gd name="connsiteX0" fmla="*/ 0 w 640030"/>
              <a:gd name="connsiteY0" fmla="*/ 223146 h 681349"/>
              <a:gd name="connsiteX1" fmla="*/ 403701 w 640030"/>
              <a:gd name="connsiteY1" fmla="*/ 0 h 681349"/>
              <a:gd name="connsiteX2" fmla="*/ 640030 w 640030"/>
              <a:gd name="connsiteY2" fmla="*/ 240448 h 681349"/>
              <a:gd name="connsiteX3" fmla="*/ 639477 w 640030"/>
              <a:gd name="connsiteY3" fmla="*/ 681349 h 681349"/>
              <a:gd name="connsiteX4" fmla="*/ 284537 w 640030"/>
              <a:gd name="connsiteY4" fmla="*/ 379255 h 681349"/>
              <a:gd name="connsiteX5" fmla="*/ 0 w 640030"/>
              <a:gd name="connsiteY5" fmla="*/ 223146 h 681349"/>
              <a:gd name="connsiteX0" fmla="*/ 0 w 640030"/>
              <a:gd name="connsiteY0" fmla="*/ 223146 h 693126"/>
              <a:gd name="connsiteX1" fmla="*/ 403701 w 640030"/>
              <a:gd name="connsiteY1" fmla="*/ 0 h 693126"/>
              <a:gd name="connsiteX2" fmla="*/ 640030 w 640030"/>
              <a:gd name="connsiteY2" fmla="*/ 240448 h 693126"/>
              <a:gd name="connsiteX3" fmla="*/ 639477 w 640030"/>
              <a:gd name="connsiteY3" fmla="*/ 681349 h 693126"/>
              <a:gd name="connsiteX4" fmla="*/ 153757 w 640030"/>
              <a:gd name="connsiteY4" fmla="*/ 693126 h 693126"/>
              <a:gd name="connsiteX5" fmla="*/ 0 w 640030"/>
              <a:gd name="connsiteY5" fmla="*/ 223146 h 693126"/>
              <a:gd name="connsiteX0" fmla="*/ 0 w 640030"/>
              <a:gd name="connsiteY0" fmla="*/ 170834 h 640814"/>
              <a:gd name="connsiteX1" fmla="*/ 415326 w 640030"/>
              <a:gd name="connsiteY1" fmla="*/ 0 h 640814"/>
              <a:gd name="connsiteX2" fmla="*/ 640030 w 640030"/>
              <a:gd name="connsiteY2" fmla="*/ 188136 h 640814"/>
              <a:gd name="connsiteX3" fmla="*/ 639477 w 640030"/>
              <a:gd name="connsiteY3" fmla="*/ 629037 h 640814"/>
              <a:gd name="connsiteX4" fmla="*/ 153757 w 640030"/>
              <a:gd name="connsiteY4" fmla="*/ 640814 h 640814"/>
              <a:gd name="connsiteX5" fmla="*/ 0 w 640030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13322"/>
              <a:gd name="connsiteY0" fmla="*/ 170834 h 640814"/>
              <a:gd name="connsiteX1" fmla="*/ 415326 w 613322"/>
              <a:gd name="connsiteY1" fmla="*/ 0 h 640814"/>
              <a:gd name="connsiteX2" fmla="*/ 584812 w 613322"/>
              <a:gd name="connsiteY2" fmla="*/ 211386 h 640814"/>
              <a:gd name="connsiteX3" fmla="*/ 613321 w 613322"/>
              <a:gd name="connsiteY3" fmla="*/ 565100 h 640814"/>
              <a:gd name="connsiteX4" fmla="*/ 153757 w 613322"/>
              <a:gd name="connsiteY4" fmla="*/ 640814 h 640814"/>
              <a:gd name="connsiteX5" fmla="*/ 0 w 613322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584812 w 613321"/>
              <a:gd name="connsiteY2" fmla="*/ 21138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49039 w 613321"/>
              <a:gd name="connsiteY2" fmla="*/ 269172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55211 w 613321"/>
              <a:gd name="connsiteY2" fmla="*/ 27829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06966 h 576946"/>
              <a:gd name="connsiteX1" fmla="*/ 393726 w 613321"/>
              <a:gd name="connsiteY1" fmla="*/ 0 h 576946"/>
              <a:gd name="connsiteX2" fmla="*/ 455211 w 613321"/>
              <a:gd name="connsiteY2" fmla="*/ 214428 h 576946"/>
              <a:gd name="connsiteX3" fmla="*/ 613321 w 613321"/>
              <a:gd name="connsiteY3" fmla="*/ 501232 h 576946"/>
              <a:gd name="connsiteX4" fmla="*/ 153757 w 613321"/>
              <a:gd name="connsiteY4" fmla="*/ 576946 h 576946"/>
              <a:gd name="connsiteX5" fmla="*/ 0 w 613321"/>
              <a:gd name="connsiteY5" fmla="*/ 106966 h 576946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55211 w 613321"/>
              <a:gd name="connsiteY2" fmla="*/ 144477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64468 w 613321"/>
              <a:gd name="connsiteY2" fmla="*/ 177932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464468"/>
              <a:gd name="connsiteY0" fmla="*/ 37015 h 506995"/>
              <a:gd name="connsiteX1" fmla="*/ 406069 w 464468"/>
              <a:gd name="connsiteY1" fmla="*/ 0 h 506995"/>
              <a:gd name="connsiteX2" fmla="*/ 464468 w 464468"/>
              <a:gd name="connsiteY2" fmla="*/ 177932 h 506995"/>
              <a:gd name="connsiteX3" fmla="*/ 440520 w 464468"/>
              <a:gd name="connsiteY3" fmla="*/ 291379 h 506995"/>
              <a:gd name="connsiteX4" fmla="*/ 153757 w 464468"/>
              <a:gd name="connsiteY4" fmla="*/ 506995 h 506995"/>
              <a:gd name="connsiteX5" fmla="*/ 0 w 464468"/>
              <a:gd name="connsiteY5" fmla="*/ 37015 h 506995"/>
              <a:gd name="connsiteX0" fmla="*/ 0 w 440520"/>
              <a:gd name="connsiteY0" fmla="*/ 37015 h 506995"/>
              <a:gd name="connsiteX1" fmla="*/ 406069 w 440520"/>
              <a:gd name="connsiteY1" fmla="*/ 0 h 506995"/>
              <a:gd name="connsiteX2" fmla="*/ 436696 w 440520"/>
              <a:gd name="connsiteY2" fmla="*/ 184015 h 506995"/>
              <a:gd name="connsiteX3" fmla="*/ 440520 w 440520"/>
              <a:gd name="connsiteY3" fmla="*/ 291379 h 506995"/>
              <a:gd name="connsiteX4" fmla="*/ 153757 w 440520"/>
              <a:gd name="connsiteY4" fmla="*/ 506995 h 506995"/>
              <a:gd name="connsiteX5" fmla="*/ 0 w 440520"/>
              <a:gd name="connsiteY5" fmla="*/ 37015 h 506995"/>
              <a:gd name="connsiteX0" fmla="*/ 0 w 440520"/>
              <a:gd name="connsiteY0" fmla="*/ 37015 h 445844"/>
              <a:gd name="connsiteX1" fmla="*/ 406069 w 440520"/>
              <a:gd name="connsiteY1" fmla="*/ 0 h 445844"/>
              <a:gd name="connsiteX2" fmla="*/ 436696 w 440520"/>
              <a:gd name="connsiteY2" fmla="*/ 184015 h 445844"/>
              <a:gd name="connsiteX3" fmla="*/ 440520 w 440520"/>
              <a:gd name="connsiteY3" fmla="*/ 291379 h 445844"/>
              <a:gd name="connsiteX4" fmla="*/ 180347 w 440520"/>
              <a:gd name="connsiteY4" fmla="*/ 445844 h 445844"/>
              <a:gd name="connsiteX5" fmla="*/ 0 w 440520"/>
              <a:gd name="connsiteY5" fmla="*/ 37015 h 445844"/>
              <a:gd name="connsiteX0" fmla="*/ 0 w 331206"/>
              <a:gd name="connsiteY0" fmla="*/ 92342 h 445844"/>
              <a:gd name="connsiteX1" fmla="*/ 296755 w 331206"/>
              <a:gd name="connsiteY1" fmla="*/ 0 h 445844"/>
              <a:gd name="connsiteX2" fmla="*/ 327382 w 331206"/>
              <a:gd name="connsiteY2" fmla="*/ 184015 h 445844"/>
              <a:gd name="connsiteX3" fmla="*/ 331206 w 331206"/>
              <a:gd name="connsiteY3" fmla="*/ 291379 h 445844"/>
              <a:gd name="connsiteX4" fmla="*/ 71033 w 331206"/>
              <a:gd name="connsiteY4" fmla="*/ 445844 h 445844"/>
              <a:gd name="connsiteX5" fmla="*/ 0 w 331206"/>
              <a:gd name="connsiteY5" fmla="*/ 92342 h 445844"/>
              <a:gd name="connsiteX0" fmla="*/ 0 w 409023"/>
              <a:gd name="connsiteY0" fmla="*/ 182612 h 536114"/>
              <a:gd name="connsiteX1" fmla="*/ 409023 w 409023"/>
              <a:gd name="connsiteY1" fmla="*/ 0 h 536114"/>
              <a:gd name="connsiteX2" fmla="*/ 327382 w 409023"/>
              <a:gd name="connsiteY2" fmla="*/ 274285 h 536114"/>
              <a:gd name="connsiteX3" fmla="*/ 331206 w 409023"/>
              <a:gd name="connsiteY3" fmla="*/ 381649 h 536114"/>
              <a:gd name="connsiteX4" fmla="*/ 71033 w 409023"/>
              <a:gd name="connsiteY4" fmla="*/ 536114 h 536114"/>
              <a:gd name="connsiteX5" fmla="*/ 0 w 409023"/>
              <a:gd name="connsiteY5" fmla="*/ 182612 h 536114"/>
              <a:gd name="connsiteX0" fmla="*/ 0 w 379479"/>
              <a:gd name="connsiteY0" fmla="*/ 217555 h 571057"/>
              <a:gd name="connsiteX1" fmla="*/ 379479 w 379479"/>
              <a:gd name="connsiteY1" fmla="*/ 0 h 571057"/>
              <a:gd name="connsiteX2" fmla="*/ 327382 w 379479"/>
              <a:gd name="connsiteY2" fmla="*/ 309228 h 571057"/>
              <a:gd name="connsiteX3" fmla="*/ 331206 w 379479"/>
              <a:gd name="connsiteY3" fmla="*/ 416592 h 571057"/>
              <a:gd name="connsiteX4" fmla="*/ 71033 w 379479"/>
              <a:gd name="connsiteY4" fmla="*/ 571057 h 571057"/>
              <a:gd name="connsiteX5" fmla="*/ 0 w 379479"/>
              <a:gd name="connsiteY5" fmla="*/ 217555 h 571057"/>
              <a:gd name="connsiteX0" fmla="*/ 0 w 381732"/>
              <a:gd name="connsiteY0" fmla="*/ 217555 h 571057"/>
              <a:gd name="connsiteX1" fmla="*/ 379479 w 381732"/>
              <a:gd name="connsiteY1" fmla="*/ 0 h 571057"/>
              <a:gd name="connsiteX2" fmla="*/ 381732 w 381732"/>
              <a:gd name="connsiteY2" fmla="*/ 9724 h 571057"/>
              <a:gd name="connsiteX3" fmla="*/ 327382 w 381732"/>
              <a:gd name="connsiteY3" fmla="*/ 309228 h 571057"/>
              <a:gd name="connsiteX4" fmla="*/ 331206 w 381732"/>
              <a:gd name="connsiteY4" fmla="*/ 416592 h 571057"/>
              <a:gd name="connsiteX5" fmla="*/ 71033 w 381732"/>
              <a:gd name="connsiteY5" fmla="*/ 571057 h 571057"/>
              <a:gd name="connsiteX6" fmla="*/ 0 w 381732"/>
              <a:gd name="connsiteY6" fmla="*/ 217555 h 571057"/>
              <a:gd name="connsiteX0" fmla="*/ 0 w 408322"/>
              <a:gd name="connsiteY0" fmla="*/ 217555 h 571057"/>
              <a:gd name="connsiteX1" fmla="*/ 379479 w 408322"/>
              <a:gd name="connsiteY1" fmla="*/ 0 h 571057"/>
              <a:gd name="connsiteX2" fmla="*/ 408322 w 408322"/>
              <a:gd name="connsiteY2" fmla="*/ 47579 h 571057"/>
              <a:gd name="connsiteX3" fmla="*/ 327382 w 408322"/>
              <a:gd name="connsiteY3" fmla="*/ 309228 h 571057"/>
              <a:gd name="connsiteX4" fmla="*/ 331206 w 408322"/>
              <a:gd name="connsiteY4" fmla="*/ 416592 h 571057"/>
              <a:gd name="connsiteX5" fmla="*/ 71033 w 408322"/>
              <a:gd name="connsiteY5" fmla="*/ 571057 h 571057"/>
              <a:gd name="connsiteX6" fmla="*/ 0 w 408322"/>
              <a:gd name="connsiteY6" fmla="*/ 217555 h 571057"/>
              <a:gd name="connsiteX0" fmla="*/ 0 w 408322"/>
              <a:gd name="connsiteY0" fmla="*/ 223379 h 576881"/>
              <a:gd name="connsiteX1" fmla="*/ 311527 w 408322"/>
              <a:gd name="connsiteY1" fmla="*/ 0 h 576881"/>
              <a:gd name="connsiteX2" fmla="*/ 408322 w 408322"/>
              <a:gd name="connsiteY2" fmla="*/ 53403 h 576881"/>
              <a:gd name="connsiteX3" fmla="*/ 327382 w 408322"/>
              <a:gd name="connsiteY3" fmla="*/ 315052 h 576881"/>
              <a:gd name="connsiteX4" fmla="*/ 331206 w 408322"/>
              <a:gd name="connsiteY4" fmla="*/ 422416 h 576881"/>
              <a:gd name="connsiteX5" fmla="*/ 71033 w 408322"/>
              <a:gd name="connsiteY5" fmla="*/ 576881 h 576881"/>
              <a:gd name="connsiteX6" fmla="*/ 0 w 408322"/>
              <a:gd name="connsiteY6" fmla="*/ 223379 h 576881"/>
              <a:gd name="connsiteX0" fmla="*/ 0 w 491046"/>
              <a:gd name="connsiteY0" fmla="*/ 223379 h 576881"/>
              <a:gd name="connsiteX1" fmla="*/ 311527 w 491046"/>
              <a:gd name="connsiteY1" fmla="*/ 0 h 576881"/>
              <a:gd name="connsiteX2" fmla="*/ 491046 w 491046"/>
              <a:gd name="connsiteY2" fmla="*/ 152409 h 576881"/>
              <a:gd name="connsiteX3" fmla="*/ 327382 w 491046"/>
              <a:gd name="connsiteY3" fmla="*/ 315052 h 576881"/>
              <a:gd name="connsiteX4" fmla="*/ 331206 w 491046"/>
              <a:gd name="connsiteY4" fmla="*/ 422416 h 576881"/>
              <a:gd name="connsiteX5" fmla="*/ 71033 w 491046"/>
              <a:gd name="connsiteY5" fmla="*/ 576881 h 576881"/>
              <a:gd name="connsiteX6" fmla="*/ 0 w 491046"/>
              <a:gd name="connsiteY6" fmla="*/ 223379 h 576881"/>
              <a:gd name="connsiteX0" fmla="*/ 0 w 478422"/>
              <a:gd name="connsiteY0" fmla="*/ 202643 h 576881"/>
              <a:gd name="connsiteX1" fmla="*/ 298903 w 478422"/>
              <a:gd name="connsiteY1" fmla="*/ 0 h 576881"/>
              <a:gd name="connsiteX2" fmla="*/ 478422 w 478422"/>
              <a:gd name="connsiteY2" fmla="*/ 152409 h 576881"/>
              <a:gd name="connsiteX3" fmla="*/ 314758 w 478422"/>
              <a:gd name="connsiteY3" fmla="*/ 315052 h 576881"/>
              <a:gd name="connsiteX4" fmla="*/ 318582 w 478422"/>
              <a:gd name="connsiteY4" fmla="*/ 422416 h 576881"/>
              <a:gd name="connsiteX5" fmla="*/ 58409 w 478422"/>
              <a:gd name="connsiteY5" fmla="*/ 576881 h 576881"/>
              <a:gd name="connsiteX6" fmla="*/ 0 w 478422"/>
              <a:gd name="connsiteY6" fmla="*/ 202643 h 576881"/>
              <a:gd name="connsiteX0" fmla="*/ 0 w 478422"/>
              <a:gd name="connsiteY0" fmla="*/ 274271 h 648509"/>
              <a:gd name="connsiteX1" fmla="*/ 278139 w 478422"/>
              <a:gd name="connsiteY1" fmla="*/ 0 h 648509"/>
              <a:gd name="connsiteX2" fmla="*/ 478422 w 478422"/>
              <a:gd name="connsiteY2" fmla="*/ 224037 h 648509"/>
              <a:gd name="connsiteX3" fmla="*/ 314758 w 478422"/>
              <a:gd name="connsiteY3" fmla="*/ 386680 h 648509"/>
              <a:gd name="connsiteX4" fmla="*/ 318582 w 478422"/>
              <a:gd name="connsiteY4" fmla="*/ 494044 h 648509"/>
              <a:gd name="connsiteX5" fmla="*/ 58409 w 478422"/>
              <a:gd name="connsiteY5" fmla="*/ 648509 h 648509"/>
              <a:gd name="connsiteX6" fmla="*/ 0 w 478422"/>
              <a:gd name="connsiteY6" fmla="*/ 274271 h 648509"/>
              <a:gd name="connsiteX0" fmla="*/ 0 w 680870"/>
              <a:gd name="connsiteY0" fmla="*/ 274271 h 648509"/>
              <a:gd name="connsiteX1" fmla="*/ 278139 w 680870"/>
              <a:gd name="connsiteY1" fmla="*/ 0 h 648509"/>
              <a:gd name="connsiteX2" fmla="*/ 680870 w 680870"/>
              <a:gd name="connsiteY2" fmla="*/ 239386 h 648509"/>
              <a:gd name="connsiteX3" fmla="*/ 314758 w 680870"/>
              <a:gd name="connsiteY3" fmla="*/ 386680 h 648509"/>
              <a:gd name="connsiteX4" fmla="*/ 318582 w 680870"/>
              <a:gd name="connsiteY4" fmla="*/ 494044 h 648509"/>
              <a:gd name="connsiteX5" fmla="*/ 58409 w 680870"/>
              <a:gd name="connsiteY5" fmla="*/ 648509 h 648509"/>
              <a:gd name="connsiteX6" fmla="*/ 0 w 680870"/>
              <a:gd name="connsiteY6" fmla="*/ 274271 h 648509"/>
              <a:gd name="connsiteX0" fmla="*/ 0 w 680870"/>
              <a:gd name="connsiteY0" fmla="*/ 274271 h 701332"/>
              <a:gd name="connsiteX1" fmla="*/ 278139 w 680870"/>
              <a:gd name="connsiteY1" fmla="*/ 0 h 701332"/>
              <a:gd name="connsiteX2" fmla="*/ 680870 w 680870"/>
              <a:gd name="connsiteY2" fmla="*/ 239386 h 701332"/>
              <a:gd name="connsiteX3" fmla="*/ 519801 w 680870"/>
              <a:gd name="connsiteY3" fmla="*/ 701332 h 701332"/>
              <a:gd name="connsiteX4" fmla="*/ 318582 w 680870"/>
              <a:gd name="connsiteY4" fmla="*/ 494044 h 701332"/>
              <a:gd name="connsiteX5" fmla="*/ 58409 w 680870"/>
              <a:gd name="connsiteY5" fmla="*/ 648509 h 701332"/>
              <a:gd name="connsiteX6" fmla="*/ 0 w 680870"/>
              <a:gd name="connsiteY6" fmla="*/ 274271 h 701332"/>
              <a:gd name="connsiteX0" fmla="*/ 0 w 680870"/>
              <a:gd name="connsiteY0" fmla="*/ 274271 h 660402"/>
              <a:gd name="connsiteX1" fmla="*/ 278139 w 680870"/>
              <a:gd name="connsiteY1" fmla="*/ 0 h 660402"/>
              <a:gd name="connsiteX2" fmla="*/ 680870 w 680870"/>
              <a:gd name="connsiteY2" fmla="*/ 239386 h 660402"/>
              <a:gd name="connsiteX3" fmla="*/ 506824 w 680870"/>
              <a:gd name="connsiteY3" fmla="*/ 660402 h 660402"/>
              <a:gd name="connsiteX4" fmla="*/ 318582 w 680870"/>
              <a:gd name="connsiteY4" fmla="*/ 494044 h 660402"/>
              <a:gd name="connsiteX5" fmla="*/ 58409 w 680870"/>
              <a:gd name="connsiteY5" fmla="*/ 648509 h 660402"/>
              <a:gd name="connsiteX6" fmla="*/ 0 w 680870"/>
              <a:gd name="connsiteY6" fmla="*/ 274271 h 660402"/>
              <a:gd name="connsiteX0" fmla="*/ 0 w 680870"/>
              <a:gd name="connsiteY0" fmla="*/ 274271 h 660402"/>
              <a:gd name="connsiteX1" fmla="*/ 278139 w 680870"/>
              <a:gd name="connsiteY1" fmla="*/ 0 h 660402"/>
              <a:gd name="connsiteX2" fmla="*/ 680870 w 680870"/>
              <a:gd name="connsiteY2" fmla="*/ 239386 h 660402"/>
              <a:gd name="connsiteX3" fmla="*/ 506824 w 680870"/>
              <a:gd name="connsiteY3" fmla="*/ 660402 h 660402"/>
              <a:gd name="connsiteX4" fmla="*/ 318582 w 680870"/>
              <a:gd name="connsiteY4" fmla="*/ 494044 h 660402"/>
              <a:gd name="connsiteX5" fmla="*/ 208947 w 680870"/>
              <a:gd name="connsiteY5" fmla="*/ 438741 h 660402"/>
              <a:gd name="connsiteX6" fmla="*/ 0 w 680870"/>
              <a:gd name="connsiteY6" fmla="*/ 274271 h 660402"/>
              <a:gd name="connsiteX0" fmla="*/ 0 w 551096"/>
              <a:gd name="connsiteY0" fmla="*/ 276829 h 660402"/>
              <a:gd name="connsiteX1" fmla="*/ 148365 w 551096"/>
              <a:gd name="connsiteY1" fmla="*/ 0 h 660402"/>
              <a:gd name="connsiteX2" fmla="*/ 551096 w 551096"/>
              <a:gd name="connsiteY2" fmla="*/ 239386 h 660402"/>
              <a:gd name="connsiteX3" fmla="*/ 377050 w 551096"/>
              <a:gd name="connsiteY3" fmla="*/ 660402 h 660402"/>
              <a:gd name="connsiteX4" fmla="*/ 188808 w 551096"/>
              <a:gd name="connsiteY4" fmla="*/ 494044 h 660402"/>
              <a:gd name="connsiteX5" fmla="*/ 79173 w 551096"/>
              <a:gd name="connsiteY5" fmla="*/ 438741 h 660402"/>
              <a:gd name="connsiteX6" fmla="*/ 0 w 551096"/>
              <a:gd name="connsiteY6" fmla="*/ 276829 h 660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1096" h="660402">
                <a:moveTo>
                  <a:pt x="0" y="276829"/>
                </a:moveTo>
                <a:lnTo>
                  <a:pt x="148365" y="0"/>
                </a:lnTo>
                <a:lnTo>
                  <a:pt x="551096" y="239386"/>
                </a:lnTo>
                <a:lnTo>
                  <a:pt x="377050" y="660402"/>
                </a:lnTo>
                <a:lnTo>
                  <a:pt x="188808" y="494044"/>
                </a:lnTo>
                <a:lnTo>
                  <a:pt x="79173" y="438741"/>
                </a:lnTo>
                <a:lnTo>
                  <a:pt x="0" y="276829"/>
                </a:lnTo>
                <a:close/>
              </a:path>
            </a:pathLst>
          </a:custGeom>
          <a:noFill/>
          <a:ln w="22225">
            <a:solidFill>
              <a:srgbClr val="0432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798972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CC655A-443B-A64B-8E22-927C6B57B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Does eventual consistency anomalies matter?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E1DABF-F328-0145-A49C-3892AD63E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It depends on the application scenarios</a:t>
            </a:r>
          </a:p>
          <a:p>
            <a:pPr lvl="1"/>
            <a:r>
              <a:rPr kumimoji="1" lang="en-US" altLang="zh-CN" dirty="0"/>
              <a:t>Frequencies of the anomalies </a:t>
            </a:r>
          </a:p>
          <a:p>
            <a:pPr lvl="1"/>
            <a:r>
              <a:rPr kumimoji="1" lang="en-US" altLang="zh-CN" dirty="0"/>
              <a:t>Importance of the anomalies  </a:t>
            </a:r>
          </a:p>
          <a:p>
            <a:r>
              <a:rPr kumimoji="1" lang="en-US" altLang="zh-CN" dirty="0"/>
              <a:t>For example, do conflicting operations happen a lot </a:t>
            </a:r>
          </a:p>
          <a:p>
            <a:pPr lvl="1"/>
            <a:r>
              <a:rPr kumimoji="1" lang="en-US" altLang="zh-CN" dirty="0"/>
              <a:t>Facebook has conducted a research to measure the frequencies of anomalies under eventual consistency. Some highlights are: </a:t>
            </a:r>
          </a:p>
          <a:p>
            <a:pPr lvl="2"/>
            <a:r>
              <a:rPr kumimoji="1" lang="en-US" altLang="zh-CN" sz="1800" dirty="0"/>
              <a:t>Per-Object sequential Results: 1 anomaly per million reads (user should see their writes)</a:t>
            </a:r>
          </a:p>
          <a:p>
            <a:pPr lvl="1"/>
            <a:r>
              <a:rPr kumimoji="1" lang="en-US" altLang="zh-CN" sz="1600" dirty="0"/>
              <a:t>A social networking website can tolerate many anomalies </a:t>
            </a:r>
          </a:p>
          <a:p>
            <a:pPr lvl="2"/>
            <a:endParaRPr kumimoji="1" lang="en-US" altLang="zh-CN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CEFD60-BE2A-3F4D-9A31-29B632F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89</a:t>
            </a:fld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4B4F0F2-A5D5-E84E-AE3F-86CBAA2594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985292"/>
            <a:ext cx="2880320" cy="1752195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BA1711B6-08AE-F04F-8526-99D12464CAA4}"/>
              </a:ext>
            </a:extLst>
          </p:cNvPr>
          <p:cNvSpPr/>
          <p:nvPr/>
        </p:nvSpPr>
        <p:spPr>
          <a:xfrm>
            <a:off x="1761747" y="4729708"/>
            <a:ext cx="5311786" cy="86734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dirty="0">
                <a:latin typeface="Eras Medium ITC" pitchFamily="34" charset="0"/>
              </a:rPr>
              <a:t>However, many scenarios (e.g., Bank) require stronger models (even stronger than linearizability), see the later lectures. </a:t>
            </a:r>
          </a:p>
        </p:txBody>
      </p:sp>
    </p:spTree>
    <p:extLst>
      <p:ext uri="{BB962C8B-B14F-4D97-AF65-F5344CB8AC3E}">
        <p14:creationId xmlns:p14="http://schemas.microsoft.com/office/powerpoint/2010/main" val="31164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28575">
          <a:solidFill>
            <a:schemeClr val="tx1"/>
          </a:solidFill>
          <a:prstDash val="sysDot"/>
          <a:headEnd type="none" w="med" len="med"/>
          <a:tailEnd type="arrow" w="lg" len="lg"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BE384B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46571</TotalTime>
  <Words>6536</Words>
  <Application>Microsoft Macintosh PowerPoint</Application>
  <PresentationFormat>全屏显示(16:10)</PresentationFormat>
  <Paragraphs>1261</Paragraphs>
  <Slides>89</Slides>
  <Notes>44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89</vt:i4>
      </vt:variant>
    </vt:vector>
  </HeadingPairs>
  <TitlesOfParts>
    <vt:vector size="98" baseType="lpstr">
      <vt:lpstr>DengXian</vt:lpstr>
      <vt:lpstr>Osaka</vt:lpstr>
      <vt:lpstr>Arial</vt:lpstr>
      <vt:lpstr>Calibri</vt:lpstr>
      <vt:lpstr>Candara</vt:lpstr>
      <vt:lpstr>Consolas</vt:lpstr>
      <vt:lpstr>Eras Medium ITC</vt:lpstr>
      <vt:lpstr>Verdana</vt:lpstr>
      <vt:lpstr>1_Office 主题​​</vt:lpstr>
      <vt:lpstr>Consistency models and  eventual consistency </vt:lpstr>
      <vt:lpstr>Scalable websites overview</vt:lpstr>
      <vt:lpstr>Scalable websites overview</vt:lpstr>
      <vt:lpstr>Storage system is a very large topic </vt:lpstr>
      <vt:lpstr>Requirements considered by the storage system </vt:lpstr>
      <vt:lpstr>Review: replicated KVS, write sync no wait</vt:lpstr>
      <vt:lpstr>Summary: unexpected behavior of naïve replicated KVS </vt:lpstr>
      <vt:lpstr>Review: what is consistency model? </vt:lpstr>
      <vt:lpstr>Review: what is consistency model? </vt:lpstr>
      <vt:lpstr>Review: what is consistency model? </vt:lpstr>
      <vt:lpstr>Consistency so far </vt:lpstr>
      <vt:lpstr>Review: desired model for the developers/users</vt:lpstr>
      <vt:lpstr>Review: desired model for the developers/users</vt:lpstr>
      <vt:lpstr>Question: which serial order? </vt:lpstr>
      <vt:lpstr>Use linearizability </vt:lpstr>
      <vt:lpstr>Use linearizability </vt:lpstr>
      <vt:lpstr>Implementing linearizability of KVS </vt:lpstr>
      <vt:lpstr>Warmup property of linearizability: The local property [1] </vt:lpstr>
      <vt:lpstr>Implementing linearizability: Primary-backup approach </vt:lpstr>
      <vt:lpstr>Question: what are the drawbacks of primary-backup? </vt:lpstr>
      <vt:lpstr>Handling primary bottleneck: partitioning </vt:lpstr>
      <vt:lpstr>Handling extra RTT: read cache </vt:lpstr>
      <vt:lpstr>Correctly handling caches (Similar to cache coherence) </vt:lpstr>
      <vt:lpstr>Drawbacks of linearizability in our example? </vt:lpstr>
      <vt:lpstr>Drawback of linearizability </vt:lpstr>
      <vt:lpstr>Drawback of linearizability </vt:lpstr>
      <vt:lpstr>The common ChatAPP does not implement linearizability </vt:lpstr>
      <vt:lpstr>Spectrum of Consistency Models </vt:lpstr>
      <vt:lpstr>PowerPoint 演示文稿</vt:lpstr>
      <vt:lpstr>Ideal write execution flow for performance </vt:lpstr>
      <vt:lpstr>Problem: write-write conflict </vt:lpstr>
      <vt:lpstr>Linearizability: forbids write-write conflict </vt:lpstr>
      <vt:lpstr>Linearizability vs. Eventual consistency  </vt:lpstr>
      <vt:lpstr>Eventual consistency </vt:lpstr>
      <vt:lpstr>Eventual consistency </vt:lpstr>
      <vt:lpstr>Eventual consistency </vt:lpstr>
      <vt:lpstr>Handling write-write conflict </vt:lpstr>
      <vt:lpstr>Apply the updates</vt:lpstr>
      <vt:lpstr>Solution: update function</vt:lpstr>
      <vt:lpstr>Challenge: ordering</vt:lpstr>
      <vt:lpstr>Solution: Ordered Update Log</vt:lpstr>
      <vt:lpstr>Solution: Ordered Update Log</vt:lpstr>
      <vt:lpstr>Solution: Ordered Update Log</vt:lpstr>
      <vt:lpstr>Few other things to solve </vt:lpstr>
      <vt:lpstr>Determine the order of updates: using time </vt:lpstr>
      <vt:lpstr>Solution: assign unique IDs to the updates</vt:lpstr>
      <vt:lpstr>Using unique update IDs to sort entries in the log </vt:lpstr>
      <vt:lpstr>Few other things to solve </vt:lpstr>
      <vt:lpstr>Problem: local updates break the order of the log</vt:lpstr>
      <vt:lpstr>Solution: Rollback and Replay</vt:lpstr>
      <vt:lpstr>How to choose the unique IDs is important </vt:lpstr>
      <vt:lpstr>Challenge: unsynchronized clock time </vt:lpstr>
      <vt:lpstr>Unsynchronized clocks can cause subtle problem</vt:lpstr>
      <vt:lpstr>Unsynchronized clocks can cause subtle problem</vt:lpstr>
      <vt:lpstr>Unsynchronized clocks can cause subtle problem</vt:lpstr>
      <vt:lpstr>Causal ordering </vt:lpstr>
      <vt:lpstr>Causal ordering </vt:lpstr>
      <vt:lpstr>Solution: Lamport clock </vt:lpstr>
      <vt:lpstr>Lamport clock algorithms </vt:lpstr>
      <vt:lpstr>Questions on Lamport clock </vt:lpstr>
      <vt:lpstr>Questions on Lamport clock </vt:lpstr>
      <vt:lpstr>Lamport clock gives a total order to events </vt:lpstr>
      <vt:lpstr>Requirement: partial order </vt:lpstr>
      <vt:lpstr>Realizing partial order: vector clock </vt:lpstr>
      <vt:lpstr>Realizing partial order: vector clock </vt:lpstr>
      <vt:lpstr>Realizing partial order: vector clock </vt:lpstr>
      <vt:lpstr>Realizing partial order: vector clock </vt:lpstr>
      <vt:lpstr>Realizing partial order: vector clock </vt:lpstr>
      <vt:lpstr>Lamport clock vs. Vector clock </vt:lpstr>
      <vt:lpstr>Final problem: we need to truncate log </vt:lpstr>
      <vt:lpstr>Idea: distinguish tentative writes from stable ones </vt:lpstr>
      <vt:lpstr>De-centralized approach</vt:lpstr>
      <vt:lpstr>Centralized approach </vt:lpstr>
      <vt:lpstr>Does CSN order preserve causality? </vt:lpstr>
      <vt:lpstr>Will CSN matches update order? </vt:lpstr>
      <vt:lpstr>Will CSN matches update order? </vt:lpstr>
      <vt:lpstr>Will CSN matches update order? </vt:lpstr>
      <vt:lpstr>Will CSN matches update order? </vt:lpstr>
      <vt:lpstr>Will CSN matches update order? </vt:lpstr>
      <vt:lpstr>Will CSN matches update order? </vt:lpstr>
      <vt:lpstr>Will CSN matches update order? </vt:lpstr>
      <vt:lpstr>Will CSN matches update order? </vt:lpstr>
      <vt:lpstr>Trimming the log </vt:lpstr>
      <vt:lpstr>Summary so far </vt:lpstr>
      <vt:lpstr>What about reads? </vt:lpstr>
      <vt:lpstr>Reading tentative data is sometimes dangerous </vt:lpstr>
      <vt:lpstr>Reading tentative data is sometimes dangerous </vt:lpstr>
      <vt:lpstr>Eventual vs. Linearizability </vt:lpstr>
      <vt:lpstr>Does eventual consistency anomalies matter?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星达 魏</cp:lastModifiedBy>
  <cp:revision>2030</cp:revision>
  <cp:lastPrinted>2020-03-02T13:38:09Z</cp:lastPrinted>
  <dcterms:created xsi:type="dcterms:W3CDTF">2017-11-24T09:35:45Z</dcterms:created>
  <dcterms:modified xsi:type="dcterms:W3CDTF">2023-10-12T05:44:40Z</dcterms:modified>
</cp:coreProperties>
</file>